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6858000" cx="12192000"/>
  <p:notesSz cx="6858000" cy="9144000"/>
  <p:embeddedFontLst>
    <p:embeddedFont>
      <p:font typeface="Overlock"/>
      <p:regular r:id="rId41"/>
      <p:bold r:id="rId42"/>
      <p:italic r:id="rId43"/>
      <p:boldItalic r:id="rId44"/>
    </p:embeddedFont>
    <p:embeddedFont>
      <p:font typeface="EB Garamond"/>
      <p:regular r:id="rId45"/>
      <p:bold r:id="rId46"/>
      <p:italic r:id="rId47"/>
      <p:boldItalic r:id="rId48"/>
    </p:embeddedFont>
    <p:embeddedFont>
      <p:font typeface="Arial Black"/>
      <p:regular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6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50" roundtripDataSignature="AMtx7mikWqg6d1EYYbplCjs/7IQOVkxP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3BF163A-3059-4E93-8725-C24EC43A881A}">
  <a:tblStyle styleId="{23BF163A-3059-4E93-8725-C24EC43A881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DF6E8"/>
          </a:solidFill>
        </a:fill>
      </a:tcStyle>
    </a:wholeTbl>
    <a:band1H>
      <a:tcTxStyle/>
      <a:tcStyle>
        <a:fill>
          <a:solidFill>
            <a:srgbClr val="FAEDCE"/>
          </a:solidFill>
        </a:fill>
      </a:tcStyle>
    </a:band1H>
    <a:band2H>
      <a:tcTxStyle/>
    </a:band2H>
    <a:band1V>
      <a:tcTxStyle/>
      <a:tcStyle>
        <a:fill>
          <a:solidFill>
            <a:srgbClr val="FAEDCE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E00FDABD-D983-48DC-861E-2EAD0E455982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6" orient="horz"/>
        <p:guide pos="1008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Overlock-bold.fntdata"/><Relationship Id="rId41" Type="http://schemas.openxmlformats.org/officeDocument/2006/relationships/font" Target="fonts/Overlock-regular.fntdata"/><Relationship Id="rId44" Type="http://schemas.openxmlformats.org/officeDocument/2006/relationships/font" Target="fonts/Overlock-boldItalic.fntdata"/><Relationship Id="rId43" Type="http://schemas.openxmlformats.org/officeDocument/2006/relationships/font" Target="fonts/Overlock-italic.fntdata"/><Relationship Id="rId46" Type="http://schemas.openxmlformats.org/officeDocument/2006/relationships/font" Target="fonts/EBGaramond-bold.fntdata"/><Relationship Id="rId45" Type="http://schemas.openxmlformats.org/officeDocument/2006/relationships/font" Target="fonts/EBGaramo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EBGaramond-boldItalic.fntdata"/><Relationship Id="rId47" Type="http://schemas.openxmlformats.org/officeDocument/2006/relationships/font" Target="fonts/EBGaramond-italic.fntdata"/><Relationship Id="rId49" Type="http://schemas.openxmlformats.org/officeDocument/2006/relationships/font" Target="fonts/ArialBlack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284de61aa1_2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3284de61aa1_2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284de61aa1_2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3284de61aa1_2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2"/>
          <p:cNvSpPr txBox="1"/>
          <p:nvPr>
            <p:ph type="ctrTitle"/>
          </p:nvPr>
        </p:nvSpPr>
        <p:spPr>
          <a:xfrm>
            <a:off x="811185" y="629469"/>
            <a:ext cx="8961120" cy="5599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rial Black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2"/>
          <p:cNvSpPr/>
          <p:nvPr/>
        </p:nvSpPr>
        <p:spPr>
          <a:xfrm>
            <a:off x="9729533" y="5801722"/>
            <a:ext cx="2115210" cy="1056278"/>
          </a:xfrm>
          <a:custGeom>
            <a:rect b="b" l="l" r="r" t="t"/>
            <a:pathLst>
              <a:path extrusionOk="0" h="1056278" w="2115210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2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Table">
  <p:cSld name="Content + Tabl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1"/>
          <p:cNvSpPr txBox="1"/>
          <p:nvPr>
            <p:ph type="title"/>
          </p:nvPr>
        </p:nvSpPr>
        <p:spPr>
          <a:xfrm>
            <a:off x="811184" y="621973"/>
            <a:ext cx="10569634" cy="1801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1"/>
          <p:cNvSpPr txBox="1"/>
          <p:nvPr>
            <p:ph idx="1" type="body"/>
          </p:nvPr>
        </p:nvSpPr>
        <p:spPr>
          <a:xfrm>
            <a:off x="811183" y="2796209"/>
            <a:ext cx="3657598" cy="3147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/>
            </a:lvl4pPr>
            <a:lvl5pPr indent="-2921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51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51"/>
          <p:cNvSpPr txBox="1"/>
          <p:nvPr/>
        </p:nvSpPr>
        <p:spPr>
          <a:xfrm>
            <a:off x="9936480" y="644751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3">
  <p:cSld name="Two Content 3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52"/>
          <p:cNvPicPr preferRelativeResize="0"/>
          <p:nvPr/>
        </p:nvPicPr>
        <p:blipFill rotWithShape="1">
          <a:blip r:embed="rId2">
            <a:alphaModFix/>
          </a:blip>
          <a:srcRect b="82969" l="0" r="0" t="0"/>
          <a:stretch/>
        </p:blipFill>
        <p:spPr>
          <a:xfrm>
            <a:off x="3459002" y="5609995"/>
            <a:ext cx="7328137" cy="1248005"/>
          </a:xfrm>
          <a:custGeom>
            <a:rect b="b" l="l" r="r" t="t"/>
            <a:pathLst>
              <a:path extrusionOk="0" h="1912980" w="7328137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90" name="Google Shape;90;p52"/>
          <p:cNvGrpSpPr/>
          <p:nvPr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91" name="Google Shape;91;p52"/>
            <p:cNvSpPr/>
            <p:nvPr/>
          </p:nvSpPr>
          <p:spPr>
            <a:xfrm>
              <a:off x="9655348" y="3309113"/>
              <a:ext cx="2132669" cy="1054148"/>
            </a:xfrm>
            <a:custGeom>
              <a:rect b="b" l="l" r="r" t="t"/>
              <a:pathLst>
                <a:path extrusionOk="0" h="1330006" w="2690764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2"/>
            <p:cNvSpPr/>
            <p:nvPr/>
          </p:nvSpPr>
          <p:spPr>
            <a:xfrm>
              <a:off x="9654699" y="2229295"/>
              <a:ext cx="2133966" cy="1079818"/>
            </a:xfrm>
            <a:custGeom>
              <a:rect b="b" l="l" r="r" t="t"/>
              <a:pathLst>
                <a:path extrusionOk="0" h="1362394" w="2692400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52"/>
          <p:cNvSpPr txBox="1"/>
          <p:nvPr>
            <p:ph type="title"/>
          </p:nvPr>
        </p:nvSpPr>
        <p:spPr>
          <a:xfrm>
            <a:off x="813816" y="621792"/>
            <a:ext cx="8180412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2"/>
          <p:cNvSpPr txBox="1"/>
          <p:nvPr>
            <p:ph idx="1" type="body"/>
          </p:nvPr>
        </p:nvSpPr>
        <p:spPr>
          <a:xfrm>
            <a:off x="813816" y="2948152"/>
            <a:ext cx="4956470" cy="3120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52"/>
          <p:cNvSpPr txBox="1"/>
          <p:nvPr>
            <p:ph idx="2" type="body"/>
          </p:nvPr>
        </p:nvSpPr>
        <p:spPr>
          <a:xfrm>
            <a:off x="6421716" y="2948152"/>
            <a:ext cx="4956470" cy="3120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52"/>
          <p:cNvSpPr txBox="1"/>
          <p:nvPr>
            <p:ph idx="12" type="sldNum"/>
          </p:nvPr>
        </p:nvSpPr>
        <p:spPr>
          <a:xfrm>
            <a:off x="9415539" y="64612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52"/>
          <p:cNvSpPr txBox="1"/>
          <p:nvPr/>
        </p:nvSpPr>
        <p:spPr>
          <a:xfrm>
            <a:off x="9923768" y="6446611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3"/>
          <p:cNvSpPr txBox="1"/>
          <p:nvPr>
            <p:ph type="ctrTitle"/>
          </p:nvPr>
        </p:nvSpPr>
        <p:spPr>
          <a:xfrm>
            <a:off x="1167494" y="1122363"/>
            <a:ext cx="622027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rial Black"/>
              <a:buNone/>
              <a:defRPr b="1" sz="600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3"/>
          <p:cNvSpPr txBox="1"/>
          <p:nvPr>
            <p:ph idx="1" type="subTitle"/>
          </p:nvPr>
        </p:nvSpPr>
        <p:spPr>
          <a:xfrm>
            <a:off x="1167493" y="3602038"/>
            <a:ext cx="6220277" cy="2247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1" name="Google Shape;101;p53"/>
          <p:cNvSpPr/>
          <p:nvPr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53"/>
          <p:cNvGrpSpPr/>
          <p:nvPr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03" name="Google Shape;103;p53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3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53"/>
          <p:cNvSpPr/>
          <p:nvPr/>
        </p:nvSpPr>
        <p:spPr>
          <a:xfrm>
            <a:off x="0" y="-1"/>
            <a:ext cx="1167493" cy="1167493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3"/>
          <p:cNvSpPr/>
          <p:nvPr/>
        </p:nvSpPr>
        <p:spPr>
          <a:xfrm>
            <a:off x="10228214" y="-1"/>
            <a:ext cx="1963787" cy="3178856"/>
          </a:xfrm>
          <a:custGeom>
            <a:rect b="b" l="l" r="r" t="t"/>
            <a:pathLst>
              <a:path extrusionOk="0" h="3178856" w="1963787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3"/>
          <p:cNvSpPr txBox="1"/>
          <p:nvPr>
            <p:ph idx="11" type="ftr"/>
          </p:nvPr>
        </p:nvSpPr>
        <p:spPr>
          <a:xfrm>
            <a:off x="4038600" y="64466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4"/>
          <p:cNvPicPr preferRelativeResize="0"/>
          <p:nvPr/>
        </p:nvPicPr>
        <p:blipFill rotWithShape="1">
          <a:blip r:embed="rId2">
            <a:alphaModFix/>
          </a:blip>
          <a:srcRect b="67254" l="45028" r="0" t="0"/>
          <a:stretch/>
        </p:blipFill>
        <p:spPr>
          <a:xfrm>
            <a:off x="0" y="4612248"/>
            <a:ext cx="3769950" cy="2245753"/>
          </a:xfrm>
          <a:custGeom>
            <a:rect b="b" l="l" r="r" t="t"/>
            <a:pathLst>
              <a:path extrusionOk="0" h="2245753" w="3769950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10" name="Google Shape;110;p54"/>
          <p:cNvPicPr preferRelativeResize="0"/>
          <p:nvPr/>
        </p:nvPicPr>
        <p:blipFill rotWithShape="1">
          <a:blip r:embed="rId2">
            <a:alphaModFix/>
          </a:blip>
          <a:srcRect b="14153" l="0" r="55513" t="0"/>
          <a:stretch/>
        </p:blipFill>
        <p:spPr>
          <a:xfrm>
            <a:off x="9141088" y="970666"/>
            <a:ext cx="3050912" cy="5887335"/>
          </a:xfrm>
          <a:custGeom>
            <a:rect b="b" l="l" r="r" t="t"/>
            <a:pathLst>
              <a:path extrusionOk="0" h="5887335" w="3050912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1" name="Google Shape;111;p54"/>
          <p:cNvSpPr txBox="1"/>
          <p:nvPr>
            <p:ph type="title"/>
          </p:nvPr>
        </p:nvSpPr>
        <p:spPr>
          <a:xfrm>
            <a:off x="811184" y="621973"/>
            <a:ext cx="730908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54"/>
          <p:cNvSpPr txBox="1"/>
          <p:nvPr>
            <p:ph idx="12" type="sldNum"/>
          </p:nvPr>
        </p:nvSpPr>
        <p:spPr>
          <a:xfrm>
            <a:off x="9356655" y="64665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54"/>
          <p:cNvSpPr txBox="1"/>
          <p:nvPr>
            <p:ph idx="11" type="ftr"/>
          </p:nvPr>
        </p:nvSpPr>
        <p:spPr>
          <a:xfrm>
            <a:off x="9936480" y="6479725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">
  <p:cSld name="Content 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5"/>
          <p:cNvGrpSpPr/>
          <p:nvPr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116" name="Google Shape;116;p55"/>
            <p:cNvSpPr/>
            <p:nvPr/>
          </p:nvSpPr>
          <p:spPr>
            <a:xfrm>
              <a:off x="9655348" y="3309113"/>
              <a:ext cx="2132669" cy="1054148"/>
            </a:xfrm>
            <a:custGeom>
              <a:rect b="b" l="l" r="r" t="t"/>
              <a:pathLst>
                <a:path extrusionOk="0" h="1330006" w="2690764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5"/>
            <p:cNvSpPr/>
            <p:nvPr/>
          </p:nvSpPr>
          <p:spPr>
            <a:xfrm>
              <a:off x="9654699" y="2229295"/>
              <a:ext cx="2133966" cy="1079818"/>
            </a:xfrm>
            <a:custGeom>
              <a:rect b="b" l="l" r="r" t="t"/>
              <a:pathLst>
                <a:path extrusionOk="0" h="1362394" w="2692400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8" name="Google Shape;118;p55"/>
          <p:cNvPicPr preferRelativeResize="0"/>
          <p:nvPr/>
        </p:nvPicPr>
        <p:blipFill rotWithShape="1">
          <a:blip r:embed="rId2">
            <a:alphaModFix/>
          </a:blip>
          <a:srcRect b="0" l="0" r="34757" t="52884"/>
          <a:stretch/>
        </p:blipFill>
        <p:spPr>
          <a:xfrm rot="10800000">
            <a:off x="0" y="3626779"/>
            <a:ext cx="4474331" cy="3231221"/>
          </a:xfrm>
          <a:custGeom>
            <a:rect b="b" l="l" r="r" t="t"/>
            <a:pathLst>
              <a:path extrusionOk="0" h="3231221" w="447433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9" name="Google Shape;119;p55"/>
          <p:cNvSpPr txBox="1"/>
          <p:nvPr>
            <p:ph type="title"/>
          </p:nvPr>
        </p:nvSpPr>
        <p:spPr>
          <a:xfrm>
            <a:off x="4953000" y="621972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55"/>
          <p:cNvSpPr txBox="1"/>
          <p:nvPr>
            <p:ph idx="1" type="body"/>
          </p:nvPr>
        </p:nvSpPr>
        <p:spPr>
          <a:xfrm>
            <a:off x="4953000" y="2768043"/>
            <a:ext cx="6400799" cy="3231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/>
            </a:lvl4pPr>
            <a:lvl5pPr indent="-2921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55"/>
          <p:cNvSpPr txBox="1"/>
          <p:nvPr>
            <p:ph idx="12" type="sldNum"/>
          </p:nvPr>
        </p:nvSpPr>
        <p:spPr>
          <a:xfrm>
            <a:off x="9308175" y="64086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55"/>
          <p:cNvSpPr txBox="1"/>
          <p:nvPr/>
        </p:nvSpPr>
        <p:spPr>
          <a:xfrm>
            <a:off x="9892937" y="6419579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+ Picture">
  <p:cSld name="Title + Subtitle + Pictur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6"/>
          <p:cNvSpPr txBox="1"/>
          <p:nvPr>
            <p:ph type="title"/>
          </p:nvPr>
        </p:nvSpPr>
        <p:spPr>
          <a:xfrm>
            <a:off x="811185" y="621972"/>
            <a:ext cx="6400800" cy="30513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6"/>
          <p:cNvSpPr txBox="1"/>
          <p:nvPr>
            <p:ph idx="1" type="body"/>
          </p:nvPr>
        </p:nvSpPr>
        <p:spPr>
          <a:xfrm>
            <a:off x="811185" y="3965028"/>
            <a:ext cx="6400799" cy="1966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b="1" i="0" sz="2400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6" name="Google Shape;126;p56"/>
          <p:cNvPicPr preferRelativeResize="0"/>
          <p:nvPr/>
        </p:nvPicPr>
        <p:blipFill rotWithShape="1">
          <a:blip r:embed="rId2">
            <a:alphaModFix/>
          </a:blip>
          <a:srcRect b="0" l="0" r="39999" t="16698"/>
          <a:stretch/>
        </p:blipFill>
        <p:spPr>
          <a:xfrm>
            <a:off x="8077200" y="0"/>
            <a:ext cx="4114800" cy="5712824"/>
          </a:xfrm>
          <a:custGeom>
            <a:rect b="b" l="l" r="r" t="t"/>
            <a:pathLst>
              <a:path extrusionOk="0" h="5712824" w="4114800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7" name="Google Shape;127;p56"/>
          <p:cNvSpPr/>
          <p:nvPr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B1973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6"/>
          <p:cNvSpPr/>
          <p:nvPr/>
        </p:nvSpPr>
        <p:spPr>
          <a:xfrm>
            <a:off x="8099938" y="2468522"/>
            <a:ext cx="3439087" cy="34565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6"/>
          <p:cNvSpPr txBox="1"/>
          <p:nvPr>
            <p:ph idx="12" type="sldNum"/>
          </p:nvPr>
        </p:nvSpPr>
        <p:spPr>
          <a:xfrm>
            <a:off x="9369135" y="6426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56"/>
          <p:cNvSpPr txBox="1"/>
          <p:nvPr/>
        </p:nvSpPr>
        <p:spPr>
          <a:xfrm>
            <a:off x="9901646" y="6426019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>
  <p:cSld name="Content 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/>
          <p:nvPr>
            <p:ph type="title"/>
          </p:nvPr>
        </p:nvSpPr>
        <p:spPr>
          <a:xfrm>
            <a:off x="811185" y="621973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" name="Google Shape;23;p43"/>
          <p:cNvPicPr preferRelativeResize="0"/>
          <p:nvPr/>
        </p:nvPicPr>
        <p:blipFill rotWithShape="1">
          <a:blip r:embed="rId2">
            <a:alphaModFix/>
          </a:blip>
          <a:srcRect b="0" l="0" r="39999" t="16698"/>
          <a:stretch/>
        </p:blipFill>
        <p:spPr>
          <a:xfrm>
            <a:off x="8077200" y="0"/>
            <a:ext cx="4114800" cy="5712824"/>
          </a:xfrm>
          <a:custGeom>
            <a:rect b="b" l="l" r="r" t="t"/>
            <a:pathLst>
              <a:path extrusionOk="0" h="5712824" w="4114800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4" name="Google Shape;24;p43"/>
          <p:cNvSpPr/>
          <p:nvPr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B1973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3"/>
          <p:cNvSpPr txBox="1"/>
          <p:nvPr>
            <p:ph idx="1" type="body"/>
          </p:nvPr>
        </p:nvSpPr>
        <p:spPr>
          <a:xfrm>
            <a:off x="811185" y="2774786"/>
            <a:ext cx="640080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3"/>
          <p:cNvSpPr txBox="1"/>
          <p:nvPr>
            <p:ph idx="12" type="sldNum"/>
          </p:nvPr>
        </p:nvSpPr>
        <p:spPr>
          <a:xfrm>
            <a:off x="9247215" y="6382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43"/>
          <p:cNvSpPr txBox="1"/>
          <p:nvPr/>
        </p:nvSpPr>
        <p:spPr>
          <a:xfrm>
            <a:off x="9805852" y="6382475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Picture">
  <p:cSld name="Title + Pictur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4"/>
          <p:cNvPicPr preferRelativeResize="0"/>
          <p:nvPr/>
        </p:nvPicPr>
        <p:blipFill rotWithShape="1">
          <a:blip r:embed="rId2">
            <a:alphaModFix/>
          </a:blip>
          <a:srcRect b="69630" l="3642" r="0" t="0"/>
          <a:stretch/>
        </p:blipFill>
        <p:spPr>
          <a:xfrm>
            <a:off x="1" y="4775200"/>
            <a:ext cx="6608233" cy="2082800"/>
          </a:xfrm>
          <a:custGeom>
            <a:rect b="b" l="l" r="r" t="t"/>
            <a:pathLst>
              <a:path extrusionOk="0" h="2082800" w="6608233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0" name="Google Shape;30;p44"/>
          <p:cNvSpPr/>
          <p:nvPr/>
        </p:nvSpPr>
        <p:spPr>
          <a:xfrm>
            <a:off x="9249382" y="1747860"/>
            <a:ext cx="2692400" cy="2692400"/>
          </a:xfrm>
          <a:custGeom>
            <a:rect b="b" l="l" r="r" t="t"/>
            <a:pathLst>
              <a:path extrusionOk="0" h="2692400" w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4"/>
          <p:cNvSpPr/>
          <p:nvPr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4"/>
          <p:cNvSpPr txBox="1"/>
          <p:nvPr>
            <p:ph type="title"/>
          </p:nvPr>
        </p:nvSpPr>
        <p:spPr>
          <a:xfrm>
            <a:off x="811185" y="827307"/>
            <a:ext cx="6400800" cy="5203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4"/>
          <p:cNvSpPr/>
          <p:nvPr/>
        </p:nvSpPr>
        <p:spPr>
          <a:xfrm>
            <a:off x="7419418" y="3046905"/>
            <a:ext cx="3439087" cy="34565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4"/>
          <p:cNvSpPr txBox="1"/>
          <p:nvPr>
            <p:ph idx="12" type="sldNum"/>
          </p:nvPr>
        </p:nvSpPr>
        <p:spPr>
          <a:xfrm>
            <a:off x="9377844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44"/>
          <p:cNvSpPr txBox="1"/>
          <p:nvPr/>
        </p:nvSpPr>
        <p:spPr>
          <a:xfrm>
            <a:off x="9885674" y="650344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Picture ">
  <p:cSld name="Content + Picture 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5"/>
          <p:cNvPicPr preferRelativeResize="0"/>
          <p:nvPr/>
        </p:nvPicPr>
        <p:blipFill rotWithShape="1">
          <a:blip r:embed="rId2">
            <a:alphaModFix/>
          </a:blip>
          <a:srcRect b="78285" l="45028" r="0" t="0"/>
          <a:stretch/>
        </p:blipFill>
        <p:spPr>
          <a:xfrm>
            <a:off x="0" y="5368807"/>
            <a:ext cx="3769950" cy="1489194"/>
          </a:xfrm>
          <a:custGeom>
            <a:rect b="b" l="l" r="r" t="t"/>
            <a:pathLst>
              <a:path extrusionOk="0" h="2245753" w="3769950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8" name="Google Shape;38;p45"/>
          <p:cNvPicPr preferRelativeResize="0"/>
          <p:nvPr/>
        </p:nvPicPr>
        <p:blipFill rotWithShape="1">
          <a:blip r:embed="rId2">
            <a:alphaModFix/>
          </a:blip>
          <a:srcRect b="14153" l="0" r="55513" t="0"/>
          <a:stretch/>
        </p:blipFill>
        <p:spPr>
          <a:xfrm>
            <a:off x="9141088" y="970666"/>
            <a:ext cx="3050912" cy="5887335"/>
          </a:xfrm>
          <a:custGeom>
            <a:rect b="b" l="l" r="r" t="t"/>
            <a:pathLst>
              <a:path extrusionOk="0" h="5887335" w="3050912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9" name="Google Shape;39;p45"/>
          <p:cNvSpPr txBox="1"/>
          <p:nvPr>
            <p:ph type="title"/>
          </p:nvPr>
        </p:nvSpPr>
        <p:spPr>
          <a:xfrm>
            <a:off x="811184" y="621973"/>
            <a:ext cx="62754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5"/>
          <p:cNvSpPr/>
          <p:nvPr/>
        </p:nvSpPr>
        <p:spPr>
          <a:xfrm>
            <a:off x="8282467" y="5439854"/>
            <a:ext cx="1096391" cy="10963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5"/>
          <p:cNvSpPr/>
          <p:nvPr/>
        </p:nvSpPr>
        <p:spPr>
          <a:xfrm>
            <a:off x="9616629" y="3758740"/>
            <a:ext cx="2130921" cy="2130921"/>
          </a:xfrm>
          <a:custGeom>
            <a:rect b="b" l="l" r="r" t="t"/>
            <a:pathLst>
              <a:path extrusionOk="0" h="2692400" w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5"/>
          <p:cNvSpPr txBox="1"/>
          <p:nvPr>
            <p:ph idx="1" type="body"/>
          </p:nvPr>
        </p:nvSpPr>
        <p:spPr>
          <a:xfrm>
            <a:off x="810330" y="2771566"/>
            <a:ext cx="6275387" cy="3271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45"/>
          <p:cNvSpPr/>
          <p:nvPr/>
        </p:nvSpPr>
        <p:spPr>
          <a:xfrm>
            <a:off x="7709054" y="459137"/>
            <a:ext cx="4126800" cy="4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5"/>
          <p:cNvSpPr txBox="1"/>
          <p:nvPr>
            <p:ph idx="12" type="sldNum"/>
          </p:nvPr>
        </p:nvSpPr>
        <p:spPr>
          <a:xfrm>
            <a:off x="9378858" y="63988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45"/>
          <p:cNvSpPr txBox="1"/>
          <p:nvPr/>
        </p:nvSpPr>
        <p:spPr>
          <a:xfrm>
            <a:off x="9890193" y="6383714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2">
  <p:cSld name="Two Content 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46"/>
          <p:cNvPicPr preferRelativeResize="0"/>
          <p:nvPr/>
        </p:nvPicPr>
        <p:blipFill rotWithShape="1">
          <a:blip r:embed="rId2">
            <a:alphaModFix/>
          </a:blip>
          <a:srcRect b="86709" l="22647" r="0" t="0"/>
          <a:stretch/>
        </p:blipFill>
        <p:spPr>
          <a:xfrm>
            <a:off x="-1" y="5946505"/>
            <a:ext cx="5304866" cy="911495"/>
          </a:xfrm>
          <a:custGeom>
            <a:rect b="b" l="l" r="r" t="t"/>
            <a:pathLst>
              <a:path extrusionOk="0" h="1912980" w="5304866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8" name="Google Shape;48;p46"/>
          <p:cNvSpPr/>
          <p:nvPr/>
        </p:nvSpPr>
        <p:spPr>
          <a:xfrm>
            <a:off x="10497680" y="0"/>
            <a:ext cx="1694321" cy="2692400"/>
          </a:xfrm>
          <a:custGeom>
            <a:rect b="b" l="l" r="r" t="t"/>
            <a:pathLst>
              <a:path extrusionOk="0" h="2692400" w="1694321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6"/>
          <p:cNvSpPr txBox="1"/>
          <p:nvPr>
            <p:ph type="title"/>
          </p:nvPr>
        </p:nvSpPr>
        <p:spPr>
          <a:xfrm>
            <a:off x="811185" y="621972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6"/>
          <p:cNvSpPr txBox="1"/>
          <p:nvPr>
            <p:ph idx="1" type="body"/>
          </p:nvPr>
        </p:nvSpPr>
        <p:spPr>
          <a:xfrm>
            <a:off x="811185" y="3067050"/>
            <a:ext cx="64008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46"/>
          <p:cNvSpPr txBox="1"/>
          <p:nvPr>
            <p:ph idx="2" type="body"/>
          </p:nvPr>
        </p:nvSpPr>
        <p:spPr>
          <a:xfrm>
            <a:off x="7861300" y="3067050"/>
            <a:ext cx="3519515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rabicPeriod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lphaLcPeriod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rabicParenR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lphaLcPeriod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romanLcPeriod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46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46"/>
          <p:cNvSpPr txBox="1"/>
          <p:nvPr>
            <p:ph idx="11" type="ftr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">
  <p:cSld name="Title + Sub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7"/>
          <p:cNvSpPr/>
          <p:nvPr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7"/>
          <p:cNvSpPr txBox="1"/>
          <p:nvPr>
            <p:ph type="title"/>
          </p:nvPr>
        </p:nvSpPr>
        <p:spPr>
          <a:xfrm>
            <a:off x="811185" y="621972"/>
            <a:ext cx="7599718" cy="30513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7"/>
          <p:cNvSpPr txBox="1"/>
          <p:nvPr>
            <p:ph idx="1" type="body"/>
          </p:nvPr>
        </p:nvSpPr>
        <p:spPr>
          <a:xfrm>
            <a:off x="811185" y="3965028"/>
            <a:ext cx="7599718" cy="1493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b="1" i="0" sz="2400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latin typeface="Arial Black"/>
                <a:ea typeface="Arial Black"/>
                <a:cs typeface="Arial Black"/>
                <a:sym typeface="Arial Black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47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47"/>
          <p:cNvSpPr txBox="1"/>
          <p:nvPr/>
        </p:nvSpPr>
        <p:spPr>
          <a:xfrm>
            <a:off x="9901646" y="6446611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8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DCDED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8"/>
          <p:cNvSpPr txBox="1"/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8"/>
          <p:cNvSpPr txBox="1"/>
          <p:nvPr>
            <p:ph idx="1" type="body"/>
          </p:nvPr>
        </p:nvSpPr>
        <p:spPr>
          <a:xfrm>
            <a:off x="539496" y="2103120"/>
            <a:ext cx="11119104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/>
            </a:lvl3pPr>
            <a:lvl4pPr indent="-2857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48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48"/>
          <p:cNvSpPr txBox="1"/>
          <p:nvPr/>
        </p:nvSpPr>
        <p:spPr>
          <a:xfrm>
            <a:off x="8763000" y="6448878"/>
            <a:ext cx="312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 Content 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9"/>
          <p:cNvSpPr/>
          <p:nvPr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9"/>
          <p:cNvSpPr txBox="1"/>
          <p:nvPr>
            <p:ph type="title"/>
          </p:nvPr>
        </p:nvSpPr>
        <p:spPr>
          <a:xfrm>
            <a:off x="813816" y="605155"/>
            <a:ext cx="10571734" cy="1160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9"/>
          <p:cNvSpPr txBox="1"/>
          <p:nvPr>
            <p:ph idx="1" type="body"/>
          </p:nvPr>
        </p:nvSpPr>
        <p:spPr>
          <a:xfrm>
            <a:off x="3835400" y="2185127"/>
            <a:ext cx="2736849" cy="4067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rabicPeriod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lphaLcPeriod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rabicParenR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lphaLcParenR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romanLcPeriod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9"/>
          <p:cNvSpPr txBox="1"/>
          <p:nvPr>
            <p:ph idx="2" type="body"/>
          </p:nvPr>
        </p:nvSpPr>
        <p:spPr>
          <a:xfrm>
            <a:off x="7221564" y="2184400"/>
            <a:ext cx="4156619" cy="40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49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49"/>
          <p:cNvSpPr txBox="1"/>
          <p:nvPr/>
        </p:nvSpPr>
        <p:spPr>
          <a:xfrm>
            <a:off x="9875520" y="6446611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">
  <p:cSld name="Content 3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0"/>
          <p:cNvSpPr txBox="1"/>
          <p:nvPr>
            <p:ph type="ctrTitle"/>
          </p:nvPr>
        </p:nvSpPr>
        <p:spPr>
          <a:xfrm>
            <a:off x="811184" y="612647"/>
            <a:ext cx="1000258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rial Black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0"/>
          <p:cNvSpPr txBox="1"/>
          <p:nvPr>
            <p:ph idx="1" type="subTitle"/>
          </p:nvPr>
        </p:nvSpPr>
        <p:spPr>
          <a:xfrm>
            <a:off x="811185" y="4724033"/>
            <a:ext cx="7000972" cy="17094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b="1" i="0" sz="2400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78" name="Google Shape;78;p50"/>
          <p:cNvGrpSpPr/>
          <p:nvPr/>
        </p:nvGrpSpPr>
        <p:grpSpPr>
          <a:xfrm rot="10800000">
            <a:off x="9857609" y="4724033"/>
            <a:ext cx="2133966" cy="2133966"/>
            <a:chOff x="9654699" y="2229295"/>
            <a:chExt cx="2133966" cy="2133966"/>
          </a:xfrm>
        </p:grpSpPr>
        <p:sp>
          <p:nvSpPr>
            <p:cNvPr id="79" name="Google Shape;79;p50"/>
            <p:cNvSpPr/>
            <p:nvPr/>
          </p:nvSpPr>
          <p:spPr>
            <a:xfrm>
              <a:off x="9655348" y="3309113"/>
              <a:ext cx="2132669" cy="1054148"/>
            </a:xfrm>
            <a:custGeom>
              <a:rect b="b" l="l" r="r" t="t"/>
              <a:pathLst>
                <a:path extrusionOk="0" h="1330006" w="2690764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0"/>
            <p:cNvSpPr/>
            <p:nvPr/>
          </p:nvSpPr>
          <p:spPr>
            <a:xfrm>
              <a:off x="9654699" y="2229295"/>
              <a:ext cx="2133966" cy="1079818"/>
            </a:xfrm>
            <a:custGeom>
              <a:rect b="b" l="l" r="r" t="t"/>
              <a:pathLst>
                <a:path extrusionOk="0" h="1362394" w="2692400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" name="Google Shape;81;p50"/>
          <p:cNvPicPr preferRelativeResize="0"/>
          <p:nvPr/>
        </p:nvPicPr>
        <p:blipFill rotWithShape="1">
          <a:blip r:embed="rId2">
            <a:alphaModFix/>
          </a:blip>
          <a:srcRect b="0" l="0" r="34757" t="52884"/>
          <a:stretch/>
        </p:blipFill>
        <p:spPr>
          <a:xfrm>
            <a:off x="7717670" y="0"/>
            <a:ext cx="4474331" cy="3231221"/>
          </a:xfrm>
          <a:custGeom>
            <a:rect b="b" l="l" r="r" t="t"/>
            <a:pathLst>
              <a:path extrusionOk="0" h="3231221" w="447433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2" name="Google Shape;82;p50"/>
          <p:cNvSpPr txBox="1"/>
          <p:nvPr>
            <p:ph idx="11" type="ftr"/>
          </p:nvPr>
        </p:nvSpPr>
        <p:spPr>
          <a:xfrm>
            <a:off x="4038600" y="64466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6F6F6"/>
            </a:gs>
            <a:gs pos="74000">
              <a:srgbClr val="B3B3B5"/>
            </a:gs>
            <a:gs pos="83000">
              <a:srgbClr val="B3B3B5"/>
            </a:gs>
            <a:gs pos="100000">
              <a:srgbClr val="CCCDCD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/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  <a:defRPr b="1" i="0" sz="4000" u="none" cap="none" strike="noStrik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1"/>
          <p:cNvSpPr txBox="1"/>
          <p:nvPr>
            <p:ph idx="1" type="body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1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ue and orange logo&#10;&#10;Description automatically generated" id="13" name="Google Shape;13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6172" y="5841160"/>
            <a:ext cx="595013" cy="7897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>
            <p:ph type="ctrTitle"/>
          </p:nvPr>
        </p:nvSpPr>
        <p:spPr>
          <a:xfrm>
            <a:off x="811185" y="629469"/>
            <a:ext cx="8961120" cy="5599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rial Black"/>
              <a:buNone/>
            </a:pPr>
            <a:r>
              <a:rPr lang="en-US"/>
              <a:t>GO Team </a:t>
            </a:r>
            <a:br>
              <a:rPr lang="en-US"/>
            </a:br>
            <a:r>
              <a:rPr lang="en-US"/>
              <a:t>Budget Allocation Meeting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rial Black"/>
              <a:buNone/>
            </a:pPr>
            <a:br>
              <a:rPr lang="en-US"/>
            </a:br>
            <a:r>
              <a:rPr lang="en-US" sz="4800">
                <a:solidFill>
                  <a:schemeClr val="lt1"/>
                </a:solidFill>
              </a:rPr>
              <a:t>January 23,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 txBox="1"/>
          <p:nvPr>
            <p:ph type="title"/>
          </p:nvPr>
        </p:nvSpPr>
        <p:spPr>
          <a:xfrm>
            <a:off x="665922" y="213519"/>
            <a:ext cx="11410121" cy="700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GO Team Budget Development Process</a:t>
            </a:r>
            <a:endParaRPr/>
          </a:p>
        </p:txBody>
      </p:sp>
      <p:grpSp>
        <p:nvGrpSpPr>
          <p:cNvPr id="258" name="Google Shape;258;p10"/>
          <p:cNvGrpSpPr/>
          <p:nvPr/>
        </p:nvGrpSpPr>
        <p:grpSpPr>
          <a:xfrm>
            <a:off x="-779933" y="1763383"/>
            <a:ext cx="11837829" cy="5752583"/>
            <a:chOff x="-4829844" y="-740211"/>
            <a:chExt cx="11837829" cy="5752583"/>
          </a:xfrm>
        </p:grpSpPr>
        <p:sp>
          <p:nvSpPr>
            <p:cNvPr id="259" name="Google Shape;259;p10"/>
            <p:cNvSpPr/>
            <p:nvPr/>
          </p:nvSpPr>
          <p:spPr>
            <a:xfrm>
              <a:off x="-4829844" y="-740211"/>
              <a:ext cx="5752583" cy="5752583"/>
            </a:xfrm>
            <a:prstGeom prst="blockArc">
              <a:avLst>
                <a:gd fmla="val 18900000" name="adj1"/>
                <a:gd fmla="val 2700000" name="adj2"/>
                <a:gd fmla="val 375" name="adj3"/>
              </a:avLst>
            </a:prstGeom>
            <a:noFill/>
            <a:ln cap="flat" cmpd="sng" w="12700">
              <a:solidFill>
                <a:srgbClr val="129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483235" y="328443"/>
              <a:ext cx="6524750" cy="657229"/>
            </a:xfrm>
            <a:prstGeom prst="rect">
              <a:avLst/>
            </a:prstGeom>
            <a:gradFill>
              <a:gsLst>
                <a:gs pos="0">
                  <a:srgbClr val="6D6F70"/>
                </a:gs>
                <a:gs pos="50000">
                  <a:srgbClr val="585B5C"/>
                </a:gs>
                <a:gs pos="100000">
                  <a:srgbClr val="4D505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0"/>
            <p:cNvSpPr txBox="1"/>
            <p:nvPr/>
          </p:nvSpPr>
          <p:spPr>
            <a:xfrm>
              <a:off x="483235" y="328443"/>
              <a:ext cx="6524750" cy="657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521675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Step 1: Data Review</a:t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05649" y="258908"/>
              <a:ext cx="821536" cy="82153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rgbClr val="595B5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60040" y="1314458"/>
              <a:ext cx="6147945" cy="657229"/>
            </a:xfrm>
            <a:prstGeom prst="rect">
              <a:avLst/>
            </a:prstGeom>
            <a:gradFill>
              <a:gsLst>
                <a:gs pos="0">
                  <a:srgbClr val="5C7781"/>
                </a:gs>
                <a:gs pos="50000">
                  <a:srgbClr val="3C6673"/>
                </a:gs>
                <a:gs pos="100000">
                  <a:srgbClr val="335A6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 txBox="1"/>
            <p:nvPr/>
          </p:nvSpPr>
          <p:spPr>
            <a:xfrm>
              <a:off x="860040" y="1314458"/>
              <a:ext cx="6147945" cy="657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521675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Step 2: Strategic Plan Review</a:t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449271" y="1232304"/>
              <a:ext cx="821536" cy="82153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rgbClr val="40657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60040" y="2111772"/>
              <a:ext cx="6147945" cy="1034629"/>
            </a:xfrm>
            <a:prstGeom prst="rect">
              <a:avLst/>
            </a:prstGeom>
            <a:gradFill>
              <a:gsLst>
                <a:gs pos="0">
                  <a:srgbClr val="4F926B"/>
                </a:gs>
                <a:gs pos="50000">
                  <a:srgbClr val="248855"/>
                </a:gs>
                <a:gs pos="100000">
                  <a:srgbClr val="1C7B4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 txBox="1"/>
            <p:nvPr/>
          </p:nvSpPr>
          <p:spPr>
            <a:xfrm>
              <a:off x="860040" y="2111772"/>
              <a:ext cx="6147945" cy="1034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521675" spcFirstLastPara="1" rIns="76200" wrap="square" tIns="76200">
              <a:noAutofit/>
            </a:bodyPr>
            <a:lstStyle/>
            <a:p>
              <a:pPr indent="-1200150" lvl="0" marL="12001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Step 3: Budget Parameters</a:t>
              </a:r>
              <a:endParaRPr/>
            </a:p>
            <a:p>
              <a:pPr indent="-171450" lvl="0" marL="1314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(Strategic Priorities)</a:t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449271" y="2218319"/>
              <a:ext cx="821536" cy="82153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rgbClr val="2A84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483235" y="3286487"/>
              <a:ext cx="6524750" cy="657229"/>
            </a:xfrm>
            <a:prstGeom prst="rect">
              <a:avLst/>
            </a:prstGeom>
            <a:gradFill>
              <a:gsLst>
                <a:gs pos="0">
                  <a:srgbClr val="48A355"/>
                </a:gs>
                <a:gs pos="50000">
                  <a:srgbClr val="0C9D30"/>
                </a:gs>
                <a:gs pos="100000">
                  <a:srgbClr val="04902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 txBox="1"/>
            <p:nvPr/>
          </p:nvSpPr>
          <p:spPr>
            <a:xfrm>
              <a:off x="483235" y="3286487"/>
              <a:ext cx="6524750" cy="657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521675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Step 4: Budget Development Process</a:t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0" y="3149159"/>
              <a:ext cx="821536" cy="82153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rgbClr val="1497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Image result for you are here" id="272" name="Google Shape;27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248589">
            <a:off x="3310224" y="4647596"/>
            <a:ext cx="1041613" cy="149238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"/>
          <p:cNvSpPr/>
          <p:nvPr/>
        </p:nvSpPr>
        <p:spPr>
          <a:xfrm>
            <a:off x="3309729" y="859203"/>
            <a:ext cx="6122505" cy="1699590"/>
          </a:xfrm>
          <a:prstGeom prst="rect">
            <a:avLst/>
          </a:prstGeom>
          <a:solidFill>
            <a:srgbClr val="0083A9"/>
          </a:solidFill>
          <a:ln cap="flat" cmpd="sng" w="12700">
            <a:solidFill>
              <a:srgbClr val="0083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Overlock"/>
                <a:ea typeface="Overlock"/>
                <a:cs typeface="Overlock"/>
                <a:sym typeface="Overlock"/>
              </a:rPr>
              <a:t>YOUR SCHOOL STRATEGIC PLAN…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2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is your roadmap and your role.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It is your direction, your priorities, your vision,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your present, your future.</a:t>
            </a:r>
            <a:r>
              <a:rPr b="1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74" name="Google Shape;274;p10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/>
          <p:nvPr>
            <p:ph type="ctrTitle"/>
          </p:nvPr>
        </p:nvSpPr>
        <p:spPr>
          <a:xfrm>
            <a:off x="344045" y="89451"/>
            <a:ext cx="10002589" cy="8945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 sz="4000"/>
              <a:t>Budget Allocation Meeting</a:t>
            </a:r>
            <a:endParaRPr/>
          </a:p>
        </p:txBody>
      </p:sp>
      <p:sp>
        <p:nvSpPr>
          <p:cNvPr id="281" name="Google Shape;281;p11"/>
          <p:cNvSpPr txBox="1"/>
          <p:nvPr/>
        </p:nvSpPr>
        <p:spPr>
          <a:xfrm>
            <a:off x="999639" y="983973"/>
            <a:ext cx="9618664" cy="5387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endParaRPr/>
          </a:p>
          <a:p>
            <a:pPr indent="6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B5D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595B5D"/>
                </a:solidFill>
                <a:latin typeface="Arial"/>
                <a:ea typeface="Arial"/>
                <a:cs typeface="Arial"/>
                <a:sym typeface="Arial"/>
              </a:rPr>
              <a:t>During the first GO Team meeting the principal will </a:t>
            </a:r>
            <a:r>
              <a:rPr b="0" i="0" lang="en-US" sz="22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provide an overview of the budget and position allocations, request(s) for turnaround and/or signature program funds and review changes to the Gifted Services delivery model</a:t>
            </a:r>
            <a:r>
              <a:rPr b="0" i="0" lang="en-US" sz="2200" u="none" cap="none" strike="noStrike">
                <a:solidFill>
                  <a:srgbClr val="595B5D"/>
                </a:solidFill>
                <a:latin typeface="Arial"/>
                <a:ea typeface="Arial"/>
                <a:cs typeface="Arial"/>
                <a:sym typeface="Arial"/>
              </a:rPr>
              <a:t> (as needed)  </a:t>
            </a:r>
            <a:endParaRPr/>
          </a:p>
          <a:p>
            <a:pPr indent="0" lvl="0" marL="63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3A9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endParaRPr b="1" i="0" sz="2800" u="sng" cap="none" strike="noStrike">
              <a:solidFill>
                <a:srgbClr val="0083A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6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B5D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595B5D"/>
                </a:solidFill>
                <a:latin typeface="Arial"/>
                <a:ea typeface="Arial"/>
                <a:cs typeface="Arial"/>
                <a:sym typeface="Arial"/>
              </a:rPr>
              <a:t>This meeting provides an opportunity for the principal and GO Team to ensure alignment on the school’s key strategic priorities, gain a deeper understanding of the budget and position allocations, discuss the proposed requests for signature program funds and provide input to drive the development of the draft budget. </a:t>
            </a:r>
            <a:endParaRPr b="0" i="0" sz="2200" u="none" cap="none" strike="noStrike">
              <a:solidFill>
                <a:srgbClr val="595B5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83A9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When</a:t>
            </a:r>
            <a:endParaRPr b="1" i="0" sz="2800" u="sng" cap="none" strike="noStrike">
              <a:solidFill>
                <a:srgbClr val="0083A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5207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B5D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595B5D"/>
                </a:solidFill>
                <a:latin typeface="Arial"/>
                <a:ea typeface="Arial"/>
                <a:cs typeface="Arial"/>
                <a:sym typeface="Arial"/>
              </a:rPr>
              <a:t>January 16 – January 31</a:t>
            </a:r>
            <a:endParaRPr b="0" i="0" sz="2200" u="none" cap="none" strike="noStrike">
              <a:solidFill>
                <a:srgbClr val="595B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1"/>
          <p:cNvSpPr txBox="1"/>
          <p:nvPr>
            <p:ph idx="11" type="ftr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"/>
          <p:cNvSpPr txBox="1"/>
          <p:nvPr>
            <p:ph type="title"/>
          </p:nvPr>
        </p:nvSpPr>
        <p:spPr>
          <a:xfrm>
            <a:off x="811154" y="224407"/>
            <a:ext cx="10569634" cy="6899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FY26 Budget Development Process</a:t>
            </a:r>
            <a:endParaRPr/>
          </a:p>
        </p:txBody>
      </p:sp>
      <p:sp>
        <p:nvSpPr>
          <p:cNvPr id="289" name="Google Shape;289;p12"/>
          <p:cNvSpPr txBox="1"/>
          <p:nvPr/>
        </p:nvSpPr>
        <p:spPr>
          <a:xfrm>
            <a:off x="694446" y="914399"/>
            <a:ext cx="6035650" cy="5624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7E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627E"/>
                </a:solidFill>
                <a:latin typeface="Arial"/>
                <a:ea typeface="Arial"/>
                <a:cs typeface="Arial"/>
                <a:sym typeface="Arial"/>
              </a:rPr>
              <a:t>Principal’s Role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the budget and propose operational changes that can raise student achievement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Formulate strategies, implement and manage them at the school level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on the day-to-day operations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 as the expert on the school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Hire quality instructional and support personnel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Collaborate with the GO Team on the use of school-level flexibility for position allocations, turnaround initiatives, and Signature Programs (NEW PROCESS FOR FY26)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5983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627E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627E"/>
                </a:solidFill>
                <a:latin typeface="Arial"/>
                <a:ea typeface="Arial"/>
                <a:cs typeface="Arial"/>
                <a:sym typeface="Arial"/>
              </a:rPr>
              <a:t>The GO Team’s Role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on the big picture (</a:t>
            </a:r>
            <a:r>
              <a:rPr b="0" i="0" lang="en-US" sz="1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positions and resources, not people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 that the budget is </a:t>
            </a:r>
            <a:r>
              <a:rPr b="0" i="0" lang="en-US" sz="1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aligned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school’s mission and vision and that </a:t>
            </a:r>
            <a:r>
              <a:rPr b="0" i="0" lang="en-US" sz="1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 are allocated to support key strategic priorities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Collaborate with the Principal on the use of school-level flexibility for position allocations, turnaround initiatives, and Signature Programs (NEW PROCESS FOR FY26)</a:t>
            </a:r>
            <a:endParaRPr b="1" i="0" sz="15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59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59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59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5983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90" name="Google Shape;290;p12"/>
          <p:cNvPicPr preferRelativeResize="0"/>
          <p:nvPr/>
        </p:nvPicPr>
        <p:blipFill rotWithShape="1">
          <a:blip r:embed="rId3">
            <a:alphaModFix/>
          </a:blip>
          <a:srcRect b="0" l="-1" r="49173" t="3534"/>
          <a:stretch/>
        </p:blipFill>
        <p:spPr>
          <a:xfrm>
            <a:off x="7258215" y="914399"/>
            <a:ext cx="4063798" cy="56242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1" name="Google Shape;291;p12"/>
          <p:cNvSpPr/>
          <p:nvPr/>
        </p:nvSpPr>
        <p:spPr>
          <a:xfrm rot="-2248755">
            <a:off x="8260734" y="793598"/>
            <a:ext cx="786776" cy="161222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2"/>
          <p:cNvSpPr/>
          <p:nvPr/>
        </p:nvSpPr>
        <p:spPr>
          <a:xfrm rot="2126405">
            <a:off x="10369037" y="845045"/>
            <a:ext cx="744346" cy="156270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2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/>
          <p:nvPr>
            <p:ph type="title"/>
          </p:nvPr>
        </p:nvSpPr>
        <p:spPr>
          <a:xfrm>
            <a:off x="719538" y="363375"/>
            <a:ext cx="9229531" cy="739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South Atlanta HS Strategic Plan</a:t>
            </a:r>
            <a:endParaRPr/>
          </a:p>
        </p:txBody>
      </p:sp>
      <p:sp>
        <p:nvSpPr>
          <p:cNvPr id="300" name="Google Shape;300;p13"/>
          <p:cNvSpPr txBox="1"/>
          <p:nvPr>
            <p:ph idx="12" type="sldNum"/>
          </p:nvPr>
        </p:nvSpPr>
        <p:spPr>
          <a:xfrm>
            <a:off x="9415539" y="64612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1" name="Google Shape;30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500" y="1190693"/>
            <a:ext cx="7266609" cy="5449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"/>
          <p:cNvSpPr txBox="1"/>
          <p:nvPr/>
        </p:nvSpPr>
        <p:spPr>
          <a:xfrm>
            <a:off x="1575274" y="261258"/>
            <a:ext cx="6217066" cy="192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85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1" lang="en-US" sz="4800"/>
              <a:t>South Atlanta High School</a:t>
            </a:r>
            <a:endParaRPr b="1" i="1" sz="48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1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500" u="none" cap="none" strike="noStrike">
                <a:solidFill>
                  <a:srgbClr val="D47B22"/>
                </a:solidFill>
                <a:latin typeface="Arial"/>
                <a:ea typeface="Arial"/>
                <a:cs typeface="Arial"/>
                <a:sym typeface="Arial"/>
              </a:rPr>
              <a:t>Strategic Plan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SzPct val="100000"/>
              <a:buFont typeface="Arial"/>
              <a:buNone/>
            </a:pPr>
            <a:r>
              <a:rPr b="1" i="0" lang="en-US" sz="4500" u="none" cap="none" strike="noStrike">
                <a:solidFill>
                  <a:srgbClr val="D47B22"/>
                </a:solidFill>
                <a:latin typeface="Arial"/>
                <a:ea typeface="Arial"/>
                <a:cs typeface="Arial"/>
                <a:sym typeface="Arial"/>
              </a:rPr>
              <a:t>Priority Ranking</a:t>
            </a:r>
            <a:endParaRPr/>
          </a:p>
        </p:txBody>
      </p:sp>
      <p:sp>
        <p:nvSpPr>
          <p:cNvPr id="307" name="Google Shape;307;p14"/>
          <p:cNvSpPr txBox="1"/>
          <p:nvPr/>
        </p:nvSpPr>
        <p:spPr>
          <a:xfrm>
            <a:off x="1876513" y="2465996"/>
            <a:ext cx="561458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 Black"/>
              <a:buNone/>
            </a:pPr>
            <a:r>
              <a:t/>
            </a:r>
            <a:endParaRPr b="1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2537926" y="2188997"/>
            <a:ext cx="4546854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the school’s priorities from High to Low</a:t>
            </a:r>
            <a:endParaRPr/>
          </a:p>
        </p:txBody>
      </p:sp>
      <p:sp>
        <p:nvSpPr>
          <p:cNvPr id="309" name="Google Shape;309;p14"/>
          <p:cNvSpPr txBox="1"/>
          <p:nvPr/>
        </p:nvSpPr>
        <p:spPr>
          <a:xfrm>
            <a:off x="2195675" y="2741600"/>
            <a:ext cx="55965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350"/>
              <a:t> </a:t>
            </a: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Academic Program</a:t>
            </a:r>
            <a:endParaRPr b="0" i="0" sz="2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/>
          </a:p>
          <a:p>
            <a:pPr indent="-3905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AutoNum type="arabicPeriod"/>
            </a:pPr>
            <a:r>
              <a:rPr lang="en-US" sz="2550"/>
              <a:t> Talent Management</a:t>
            </a:r>
            <a:endParaRPr sz="255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/>
          </a:p>
          <a:p>
            <a:pPr indent="-3905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50"/>
              <a:buAutoNum type="arabicPeriod"/>
            </a:pPr>
            <a:r>
              <a:rPr lang="en-US" sz="2550"/>
              <a:t> Culture</a:t>
            </a:r>
            <a:endParaRPr sz="255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/>
          </a:p>
        </p:txBody>
      </p:sp>
      <p:sp>
        <p:nvSpPr>
          <p:cNvPr id="310" name="Google Shape;310;p14"/>
          <p:cNvSpPr/>
          <p:nvPr/>
        </p:nvSpPr>
        <p:spPr>
          <a:xfrm>
            <a:off x="1818487" y="2798064"/>
            <a:ext cx="377190" cy="265404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5414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4"/>
          <p:cNvSpPr txBox="1"/>
          <p:nvPr/>
        </p:nvSpPr>
        <p:spPr>
          <a:xfrm>
            <a:off x="1719026" y="2554975"/>
            <a:ext cx="819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endParaRPr/>
          </a:p>
        </p:txBody>
      </p:sp>
      <p:sp>
        <p:nvSpPr>
          <p:cNvPr id="312" name="Google Shape;312;p14"/>
          <p:cNvSpPr txBox="1"/>
          <p:nvPr/>
        </p:nvSpPr>
        <p:spPr>
          <a:xfrm>
            <a:off x="1737749" y="5452100"/>
            <a:ext cx="73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Lower</a:t>
            </a:r>
            <a:endParaRPr/>
          </a:p>
        </p:txBody>
      </p:sp>
      <p:pic>
        <p:nvPicPr>
          <p:cNvPr descr="A cartoon apple holding a stop sign&#10;&#10;Description automatically generated" id="313" name="Google Shape;3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4693" y="4472511"/>
            <a:ext cx="1706337" cy="1706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"/>
          <p:cNvSpPr txBox="1"/>
          <p:nvPr>
            <p:ph type="title"/>
          </p:nvPr>
        </p:nvSpPr>
        <p:spPr>
          <a:xfrm>
            <a:off x="447556" y="214468"/>
            <a:ext cx="7766285" cy="689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FY 26 Budget Parameters</a:t>
            </a:r>
            <a:endParaRPr/>
          </a:p>
        </p:txBody>
      </p:sp>
      <p:graphicFrame>
        <p:nvGraphicFramePr>
          <p:cNvPr id="319" name="Google Shape;319;p15"/>
          <p:cNvGraphicFramePr/>
          <p:nvPr/>
        </p:nvGraphicFramePr>
        <p:xfrm>
          <a:off x="1964016" y="9836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{23BF163A-3059-4E93-8725-C24EC43A881A}</a:tableStyleId>
              </a:tblPr>
              <a:tblGrid>
                <a:gridCol w="4023350"/>
                <a:gridCol w="4023350"/>
              </a:tblGrid>
              <a:tr h="59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FY26 Ranked School Priorities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Rationale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354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/>
                        <a:t>Academic Program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/>
                        <a:t>Prepare all students to have essential life skills</a:t>
                      </a:r>
                      <a:endParaRPr sz="1750" u="none" cap="none" strike="noStrike"/>
                    </a:p>
                  </a:txBody>
                  <a:tcPr marT="45725" marB="45725" marR="91450" marL="91450"/>
                </a:tc>
              </a:tr>
              <a:tr h="1101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/>
                        <a:t>Talent Management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/>
                        <a:t>Build Teacher Capacity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115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/>
                        <a:t>Culture</a:t>
                      </a:r>
                      <a:endParaRPr sz="175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/>
                        <a:t>Develop a positive, informed and engaged school culture.</a:t>
                      </a:r>
                      <a:endParaRPr sz="175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20" name="Google Shape;320;p15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1" name="Google Shape;321;p15"/>
          <p:cNvSpPr txBox="1"/>
          <p:nvPr>
            <p:ph idx="11" type="ftr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 txBox="1"/>
          <p:nvPr>
            <p:ph type="title"/>
          </p:nvPr>
        </p:nvSpPr>
        <p:spPr>
          <a:xfrm>
            <a:off x="1467168" y="695739"/>
            <a:ext cx="6400800" cy="3615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</a:pPr>
            <a:r>
              <a:rPr lang="en-US"/>
              <a:t>Discussion of Budget Allocation</a:t>
            </a:r>
            <a:endParaRPr/>
          </a:p>
        </p:txBody>
      </p:sp>
      <p:sp>
        <p:nvSpPr>
          <p:cNvPr id="328" name="Google Shape;328;p17"/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7"/>
          <p:cNvSpPr txBox="1"/>
          <p:nvPr>
            <p:ph idx="12" type="sldNum"/>
          </p:nvPr>
        </p:nvSpPr>
        <p:spPr>
          <a:xfrm>
            <a:off x="9377844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"/>
          <p:cNvSpPr txBox="1"/>
          <p:nvPr>
            <p:ph type="title"/>
          </p:nvPr>
        </p:nvSpPr>
        <p:spPr>
          <a:xfrm>
            <a:off x="811184" y="621973"/>
            <a:ext cx="6275416" cy="680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Executive Summary</a:t>
            </a:r>
            <a:endParaRPr/>
          </a:p>
        </p:txBody>
      </p:sp>
      <p:grpSp>
        <p:nvGrpSpPr>
          <p:cNvPr id="335" name="Google Shape;335;p18"/>
          <p:cNvGrpSpPr/>
          <p:nvPr/>
        </p:nvGrpSpPr>
        <p:grpSpPr>
          <a:xfrm>
            <a:off x="562729" y="1439340"/>
            <a:ext cx="7332271" cy="4622579"/>
            <a:chOff x="-33105" y="137314"/>
            <a:chExt cx="7332271" cy="4622579"/>
          </a:xfrm>
        </p:grpSpPr>
        <p:sp>
          <p:nvSpPr>
            <p:cNvPr id="336" name="Google Shape;336;p18"/>
            <p:cNvSpPr/>
            <p:nvPr/>
          </p:nvSpPr>
          <p:spPr>
            <a:xfrm>
              <a:off x="-33105" y="137314"/>
              <a:ext cx="7266019" cy="959996"/>
            </a:xfrm>
            <a:prstGeom prst="roundRect">
              <a:avLst>
                <a:gd fmla="val 10000" name="adj"/>
              </a:avLst>
            </a:prstGeom>
            <a:solidFill>
              <a:srgbClr val="B1CD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141413" y="458658"/>
              <a:ext cx="317928" cy="31730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633862" y="327642"/>
              <a:ext cx="6578167" cy="61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8"/>
            <p:cNvSpPr txBox="1"/>
            <p:nvPr/>
          </p:nvSpPr>
          <p:spPr>
            <a:xfrm>
              <a:off x="633862" y="327642"/>
              <a:ext cx="6578167" cy="61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850" lIns="64850" spcFirstLastPara="1" rIns="64850" wrap="square" tIns="64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This budget represents an investment plan for our school’s students, employees and the community as a whole.</a:t>
              </a: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-33105" y="1250555"/>
              <a:ext cx="7266019" cy="897076"/>
            </a:xfrm>
            <a:prstGeom prst="roundRect">
              <a:avLst>
                <a:gd fmla="val 10000" name="adj"/>
              </a:avLst>
            </a:prstGeom>
            <a:solidFill>
              <a:srgbClr val="B1CD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141413" y="1540440"/>
              <a:ext cx="317928" cy="31730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633862" y="1410632"/>
              <a:ext cx="6578167" cy="61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8"/>
            <p:cNvSpPr txBox="1"/>
            <p:nvPr/>
          </p:nvSpPr>
          <p:spPr>
            <a:xfrm>
              <a:off x="633862" y="1410632"/>
              <a:ext cx="6578167" cy="61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850" lIns="64850" spcFirstLastPara="1" rIns="64850" wrap="square" tIns="64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budget recommendations are tied directly to the school’s strategic vision and direction.</a:t>
              </a: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-33105" y="2300878"/>
              <a:ext cx="7266019" cy="880547"/>
            </a:xfrm>
            <a:prstGeom prst="roundRect">
              <a:avLst>
                <a:gd fmla="val 10000" name="adj"/>
              </a:avLst>
            </a:prstGeom>
            <a:solidFill>
              <a:srgbClr val="B1CD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141413" y="2582498"/>
              <a:ext cx="317928" cy="31730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633862" y="2452690"/>
              <a:ext cx="6578167" cy="61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8"/>
            <p:cNvSpPr txBox="1"/>
            <p:nvPr/>
          </p:nvSpPr>
          <p:spPr>
            <a:xfrm>
              <a:off x="633862" y="2452690"/>
              <a:ext cx="6578167" cy="61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850" lIns="64850" spcFirstLastPara="1" rIns="64850" wrap="square" tIns="64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proposed budget for the general operations of the school are reflected at $</a:t>
              </a:r>
              <a:r>
                <a:rPr lang="en-US" sz="1800">
                  <a:solidFill>
                    <a:schemeClr val="dk1"/>
                  </a:solidFill>
                </a:rPr>
                <a:t>14,657,269</a:t>
              </a: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-33105" y="3334671"/>
              <a:ext cx="7266019" cy="1425222"/>
            </a:xfrm>
            <a:prstGeom prst="roundRect">
              <a:avLst>
                <a:gd fmla="val 10000" name="adj"/>
              </a:avLst>
            </a:prstGeom>
            <a:solidFill>
              <a:srgbClr val="B1CD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141413" y="3888628"/>
              <a:ext cx="317928" cy="31730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546767" y="3758820"/>
              <a:ext cx="6752357" cy="61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8"/>
            <p:cNvSpPr txBox="1"/>
            <p:nvPr/>
          </p:nvSpPr>
          <p:spPr>
            <a:xfrm>
              <a:off x="546766" y="3758825"/>
              <a:ext cx="6752400" cy="83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850" lIns="64850" spcFirstLastPara="1" rIns="64850" wrap="square" tIns="64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This investment plan for FY26 accommodates a student population that is projected to be </a:t>
              </a:r>
              <a:r>
                <a:rPr lang="en-US" sz="1800">
                  <a:solidFill>
                    <a:schemeClr val="dk1"/>
                  </a:solidFill>
                </a:rPr>
                <a:t>959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students, which is a increase/decrease of </a:t>
              </a:r>
              <a:r>
                <a:rPr lang="en-US" sz="1800">
                  <a:solidFill>
                    <a:schemeClr val="dk1"/>
                  </a:solidFill>
                </a:rPr>
                <a:t>60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students from </a:t>
              </a:r>
              <a:r>
                <a:rPr lang="en-US" sz="18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FY25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</p:grpSp>
      <p:sp>
        <p:nvSpPr>
          <p:cNvPr id="352" name="Google Shape;352;p18"/>
          <p:cNvSpPr txBox="1"/>
          <p:nvPr>
            <p:ph idx="12" type="sldNum"/>
          </p:nvPr>
        </p:nvSpPr>
        <p:spPr>
          <a:xfrm>
            <a:off x="9378858" y="63988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9"/>
          <p:cNvSpPr txBox="1"/>
          <p:nvPr>
            <p:ph type="title"/>
          </p:nvPr>
        </p:nvSpPr>
        <p:spPr>
          <a:xfrm>
            <a:off x="736896" y="121620"/>
            <a:ext cx="10718207" cy="600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School Allocation Tab Overview</a:t>
            </a:r>
            <a:endParaRPr/>
          </a:p>
        </p:txBody>
      </p:sp>
      <p:sp>
        <p:nvSpPr>
          <p:cNvPr id="359" name="Google Shape;359;p19"/>
          <p:cNvSpPr txBox="1"/>
          <p:nvPr/>
        </p:nvSpPr>
        <p:spPr>
          <a:xfrm>
            <a:off x="1352907" y="776181"/>
            <a:ext cx="97158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Allocation Tab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has 3 tables that show the allocations for </a:t>
            </a:r>
            <a:r>
              <a:rPr b="1"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FY26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FY25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each area.  This helps you understand how our school earned funds and positions for FY26 in comparison to FY25, and how changes in each line impact our overall school budget.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9"/>
          <p:cNvSpPr txBox="1"/>
          <p:nvPr>
            <p:ph idx="12" type="sldNum"/>
          </p:nvPr>
        </p:nvSpPr>
        <p:spPr>
          <a:xfrm>
            <a:off x="9356655" y="64665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1" name="Google Shape;361;p19"/>
          <p:cNvSpPr txBox="1"/>
          <p:nvPr>
            <p:ph idx="11" type="ftr"/>
          </p:nvPr>
        </p:nvSpPr>
        <p:spPr>
          <a:xfrm>
            <a:off x="9967294" y="6451961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  <p:pic>
        <p:nvPicPr>
          <p:cNvPr id="362" name="Google Shape;36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438" y="3012786"/>
            <a:ext cx="10410825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0"/>
          <p:cNvSpPr txBox="1"/>
          <p:nvPr>
            <p:ph type="title"/>
          </p:nvPr>
        </p:nvSpPr>
        <p:spPr>
          <a:xfrm>
            <a:off x="115446" y="0"/>
            <a:ext cx="10569630" cy="586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South Atlanta HS SSF Allocations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368" name="Google Shape;368;p20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9" name="Google Shape;369;p20"/>
          <p:cNvSpPr txBox="1"/>
          <p:nvPr>
            <p:ph idx="4294967295" type="ftr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FY26 Budget Allocation</a:t>
            </a:r>
            <a:endParaRPr/>
          </a:p>
        </p:txBody>
      </p:sp>
      <p:sp>
        <p:nvSpPr>
          <p:cNvPr id="370" name="Google Shape;370;p2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1" name="Google Shape;3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550" y="863000"/>
            <a:ext cx="10064734" cy="54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type="title"/>
          </p:nvPr>
        </p:nvSpPr>
        <p:spPr>
          <a:xfrm>
            <a:off x="4702610" y="145914"/>
            <a:ext cx="2786780" cy="64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43" name="Google Shape;143;p2"/>
          <p:cNvSpPr txBox="1"/>
          <p:nvPr>
            <p:ph idx="1" type="body"/>
          </p:nvPr>
        </p:nvSpPr>
        <p:spPr>
          <a:xfrm>
            <a:off x="791306" y="466421"/>
            <a:ext cx="6400800" cy="5665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b="1"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 Items</a:t>
            </a:r>
            <a:r>
              <a:rPr b="1" lang="en-US" sz="1600">
                <a:solidFill>
                  <a:schemeClr val="accent2"/>
                </a:solidFill>
              </a:rPr>
              <a:t>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Approval of Agenda 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Approval of Previous Minutes </a:t>
            </a:r>
            <a:endParaRPr/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b="1"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Discussion Items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Review Budget Meeting Schedule- Review and update meeting calendar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Budget Allocation Presentation</a:t>
            </a:r>
            <a:endParaRPr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b="1"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Information Items</a:t>
            </a: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</a:rPr>
              <a:t>Principal’s Report</a:t>
            </a:r>
            <a:endParaRPr/>
          </a:p>
          <a:p>
            <a:pPr indent="-285750" lvl="1" marL="971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</a:rPr>
              <a:t>CCRPI </a:t>
            </a:r>
            <a:r>
              <a:rPr i="1" lang="en-US" sz="1400">
                <a:solidFill>
                  <a:schemeClr val="accent2"/>
                </a:solidFill>
              </a:rPr>
              <a:t> </a:t>
            </a:r>
            <a:r>
              <a:rPr lang="en-US" sz="1400">
                <a:solidFill>
                  <a:schemeClr val="dk1"/>
                </a:solidFill>
              </a:rPr>
              <a:t>Additional items as needed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b="1"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Announcements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b="1"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Public Comment Adjournment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44" name="Google Shape;144;p2"/>
          <p:cNvSpPr txBox="1"/>
          <p:nvPr>
            <p:ph idx="12" type="sldNum"/>
          </p:nvPr>
        </p:nvSpPr>
        <p:spPr>
          <a:xfrm>
            <a:off x="9247215" y="6382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"/>
          <p:cNvSpPr txBox="1"/>
          <p:nvPr>
            <p:ph type="title"/>
          </p:nvPr>
        </p:nvSpPr>
        <p:spPr>
          <a:xfrm>
            <a:off x="115446" y="0"/>
            <a:ext cx="10569630" cy="67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South Atlanta HS Additional Earnings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377" name="Google Shape;377;p21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Google Shape;378;p21"/>
          <p:cNvSpPr txBox="1"/>
          <p:nvPr>
            <p:ph idx="4294967295" type="ftr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FY26 Budget Allocation</a:t>
            </a:r>
            <a:endParaRPr/>
          </a:p>
        </p:txBody>
      </p:sp>
      <p:pic>
        <p:nvPicPr>
          <p:cNvPr id="379" name="Google Shape;3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63" y="2004036"/>
            <a:ext cx="11667744" cy="351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"/>
          <p:cNvSpPr txBox="1"/>
          <p:nvPr>
            <p:ph type="title"/>
          </p:nvPr>
        </p:nvSpPr>
        <p:spPr>
          <a:xfrm>
            <a:off x="736896" y="121620"/>
            <a:ext cx="10718207" cy="600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Summary Tab Overview</a:t>
            </a:r>
            <a:endParaRPr/>
          </a:p>
        </p:txBody>
      </p:sp>
      <p:graphicFrame>
        <p:nvGraphicFramePr>
          <p:cNvPr id="386" name="Google Shape;386;p22"/>
          <p:cNvGraphicFramePr/>
          <p:nvPr/>
        </p:nvGraphicFramePr>
        <p:xfrm>
          <a:off x="299751" y="7221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{E00FDABD-D983-48DC-861E-2EAD0E455982}</a:tableStyleId>
              </a:tblPr>
              <a:tblGrid>
                <a:gridCol w="2425075"/>
                <a:gridCol w="585675"/>
                <a:gridCol w="613125"/>
                <a:gridCol w="823600"/>
                <a:gridCol w="844200"/>
                <a:gridCol w="1912600"/>
              </a:tblGrid>
              <a:tr h="347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Position Title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Earned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Funded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Staffed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6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Teachers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A9DB"/>
                    </a:solidFill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Middle School Core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49.50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(49.50)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99"/>
                    </a:solidFill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Middle Electives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19.00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(19.00)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99"/>
                    </a:solidFill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Math 6-8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11.00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11.00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99"/>
                    </a:solidFill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Science 6-8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10.00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10.00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99"/>
                    </a:solidFill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Social Studies 6-8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10.00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10.00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99"/>
                    </a:solidFill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ELA 6-8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9.00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9.00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99"/>
                    </a:solidFill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Art 6-8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2.00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2.00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99"/>
                    </a:solidFill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Band 6-8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1.00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1.00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99"/>
                    </a:solidFill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Music 6-8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2.00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2.00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99"/>
                    </a:solidFill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Orchestra 6-8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1.00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1.00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99"/>
                    </a:solidFill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Physical Ed 6-8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7.00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7.00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99"/>
                    </a:solidFill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Performing Arts 6-8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2.00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2.00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99"/>
                    </a:solidFill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World Language 6-8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12.00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12.00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99"/>
                    </a:solidFill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Gifted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13.00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11.00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(2.00)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99"/>
                    </a:solidFill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Social Emotional Learning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EIP TEACHERS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3.50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5.00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1.50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REP 6-12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5.00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5.00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387" name="Google Shape;387;p22"/>
          <p:cNvSpPr txBox="1"/>
          <p:nvPr/>
        </p:nvSpPr>
        <p:spPr>
          <a:xfrm rot="-1435591">
            <a:off x="862134" y="3145272"/>
            <a:ext cx="5178344" cy="707886"/>
          </a:xfrm>
          <a:prstGeom prst="rect">
            <a:avLst/>
          </a:prstGeom>
          <a:solidFill>
            <a:srgbClr val="F7E18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388" name="Google Shape;388;p22"/>
          <p:cNvSpPr/>
          <p:nvPr/>
        </p:nvSpPr>
        <p:spPr>
          <a:xfrm>
            <a:off x="2802836" y="884013"/>
            <a:ext cx="496956" cy="209291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2"/>
          <p:cNvSpPr/>
          <p:nvPr/>
        </p:nvSpPr>
        <p:spPr>
          <a:xfrm>
            <a:off x="3404941" y="884012"/>
            <a:ext cx="496956" cy="209291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>
            <a:off x="4114190" y="897262"/>
            <a:ext cx="496956" cy="209291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2"/>
          <p:cNvSpPr/>
          <p:nvPr/>
        </p:nvSpPr>
        <p:spPr>
          <a:xfrm>
            <a:off x="4881336" y="884011"/>
            <a:ext cx="496956" cy="209291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2"/>
          <p:cNvSpPr/>
          <p:nvPr/>
        </p:nvSpPr>
        <p:spPr>
          <a:xfrm>
            <a:off x="6095999" y="884012"/>
            <a:ext cx="911088" cy="209291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2"/>
          <p:cNvSpPr txBox="1"/>
          <p:nvPr/>
        </p:nvSpPr>
        <p:spPr>
          <a:xfrm>
            <a:off x="7542530" y="901606"/>
            <a:ext cx="4381421" cy="5524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Summary Tab provides a summary of the staff in our school. The columns show how many positions are: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</a:pPr>
            <a:r>
              <a:rPr b="1" lang="en-US" sz="1600" u="sng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Earned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positions allocated by district departments. There is no school-level flexibility with these positions. 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</a:pPr>
            <a:r>
              <a:rPr b="1" lang="en-US" sz="1600" u="sng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Funded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District’s recommended staffing for positions where there is school-level flexibility with staffing the position.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</a:pPr>
            <a:r>
              <a:rPr b="1" lang="en-US" sz="1600" u="sng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Staffed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This shows how the position is currently staffed at the school.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</a:pPr>
            <a:r>
              <a:rPr b="1" lang="en-US" sz="1600" u="sng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Difference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—This shows the difference between the recommendation in the Funded column and the Staffed Column.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</a:pPr>
            <a:r>
              <a:rPr b="1" lang="en-US" sz="1600" u="sng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Comments: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principal must provide comments if there is a difference in what is Funded and Staffed. </a:t>
            </a:r>
            <a:r>
              <a:rPr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Principals and GO Teams will discuss the rationale provided for the Comments section.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25" lvl="0" marL="111125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2"/>
          <p:cNvSpPr txBox="1"/>
          <p:nvPr>
            <p:ph idx="12" type="sldNum"/>
          </p:nvPr>
        </p:nvSpPr>
        <p:spPr>
          <a:xfrm>
            <a:off x="9356655" y="64665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5" name="Google Shape;395;p22"/>
          <p:cNvSpPr txBox="1"/>
          <p:nvPr>
            <p:ph idx="11" type="ftr"/>
          </p:nvPr>
        </p:nvSpPr>
        <p:spPr>
          <a:xfrm>
            <a:off x="9907005" y="6472058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3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1" name="Google Shape;401;p23"/>
          <p:cNvSpPr txBox="1"/>
          <p:nvPr>
            <p:ph idx="4294967295" type="ftr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FY26 Budget Allocation</a:t>
            </a:r>
            <a:endParaRPr/>
          </a:p>
        </p:txBody>
      </p:sp>
      <p:pic>
        <p:nvPicPr>
          <p:cNvPr id="402" name="Google Shape;40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9825" y="152400"/>
            <a:ext cx="3480538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284de61aa1_2_33"/>
          <p:cNvSpPr txBox="1"/>
          <p:nvPr>
            <p:ph idx="12" type="sldNum"/>
          </p:nvPr>
        </p:nvSpPr>
        <p:spPr>
          <a:xfrm>
            <a:off x="9377844" y="644887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g3284de61aa1_2_33"/>
          <p:cNvSpPr txBox="1"/>
          <p:nvPr>
            <p:ph idx="4294967295" type="ftr"/>
          </p:nvPr>
        </p:nvSpPr>
        <p:spPr>
          <a:xfrm>
            <a:off x="4038600" y="587090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FY26 Budget Allocation</a:t>
            </a:r>
            <a:endParaRPr/>
          </a:p>
        </p:txBody>
      </p:sp>
      <p:pic>
        <p:nvPicPr>
          <p:cNvPr id="409" name="Google Shape;409;g3284de61aa1_2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2688" y="61413"/>
            <a:ext cx="6373368" cy="673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84de61aa1_2_25"/>
          <p:cNvSpPr txBox="1"/>
          <p:nvPr>
            <p:ph idx="12" type="sldNum"/>
          </p:nvPr>
        </p:nvSpPr>
        <p:spPr>
          <a:xfrm>
            <a:off x="9377844" y="644887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5" name="Google Shape;415;g3284de61aa1_2_25"/>
          <p:cNvSpPr txBox="1"/>
          <p:nvPr>
            <p:ph idx="4294967295" type="ftr"/>
          </p:nvPr>
        </p:nvSpPr>
        <p:spPr>
          <a:xfrm>
            <a:off x="4038600" y="587090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FY26 Budget Allocation</a:t>
            </a:r>
            <a:endParaRPr/>
          </a:p>
        </p:txBody>
      </p:sp>
      <p:pic>
        <p:nvPicPr>
          <p:cNvPr id="416" name="Google Shape;416;g3284de61aa1_2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723" y="571900"/>
            <a:ext cx="8129016" cy="5206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" name="Google Shape;422;p28"/>
          <p:cNvGraphicFramePr/>
          <p:nvPr/>
        </p:nvGraphicFramePr>
        <p:xfrm>
          <a:off x="369530" y="11558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{E00FDABD-D983-48DC-861E-2EAD0E455982}</a:tableStyleId>
              </a:tblPr>
              <a:tblGrid>
                <a:gridCol w="2097425"/>
                <a:gridCol w="693350"/>
                <a:gridCol w="751125"/>
                <a:gridCol w="548950"/>
                <a:gridCol w="2253425"/>
              </a:tblGrid>
              <a:tr h="21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 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Rec.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Allocation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Notes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3A9"/>
                    </a:solidFill>
                  </a:tcPr>
                </a:tc>
              </a:tr>
              <a:tr h="21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3A9"/>
                    </a:solidFill>
                  </a:tcPr>
                </a:tc>
              </a:tr>
              <a:tr h="3201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Reserve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291,149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291,149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01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Teacher Stipends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01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Secretary Overtime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01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Contracted Services for Instruction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56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Contracted Services for Professional Development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01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Web-based Subscriptions and Licenses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01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Signature Program Communication/Shipping Fee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01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Computer Software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01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Mileage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01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Student Transportation-APS Buses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01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District Funded Field Trips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 60,886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60,886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56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Teaching/Other Supplies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 81,900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(81,900)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3201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Signature Program Supplies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01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Computer Equipment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       -  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56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Media Supplies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  13,104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$         (13,104)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sp>
        <p:nvSpPr>
          <p:cNvPr id="423" name="Google Shape;423;p28"/>
          <p:cNvSpPr txBox="1"/>
          <p:nvPr>
            <p:ph type="title"/>
          </p:nvPr>
        </p:nvSpPr>
        <p:spPr>
          <a:xfrm>
            <a:off x="736896" y="121620"/>
            <a:ext cx="10718207" cy="600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Non-Staffing Tab Overview</a:t>
            </a:r>
            <a:endParaRPr/>
          </a:p>
        </p:txBody>
      </p:sp>
      <p:sp>
        <p:nvSpPr>
          <p:cNvPr id="424" name="Google Shape;424;p28"/>
          <p:cNvSpPr txBox="1"/>
          <p:nvPr/>
        </p:nvSpPr>
        <p:spPr>
          <a:xfrm rot="-1435591">
            <a:off x="437603" y="3051416"/>
            <a:ext cx="5837021" cy="707886"/>
          </a:xfrm>
          <a:prstGeom prst="rect">
            <a:avLst/>
          </a:prstGeom>
          <a:solidFill>
            <a:srgbClr val="F7E18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425" name="Google Shape;425;p28"/>
          <p:cNvSpPr/>
          <p:nvPr/>
        </p:nvSpPr>
        <p:spPr>
          <a:xfrm>
            <a:off x="2556885" y="1145473"/>
            <a:ext cx="496956" cy="209291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8"/>
          <p:cNvSpPr/>
          <p:nvPr/>
        </p:nvSpPr>
        <p:spPr>
          <a:xfrm>
            <a:off x="3096124" y="1155890"/>
            <a:ext cx="805073" cy="209291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8"/>
          <p:cNvSpPr/>
          <p:nvPr/>
        </p:nvSpPr>
        <p:spPr>
          <a:xfrm>
            <a:off x="4005469" y="1147684"/>
            <a:ext cx="392683" cy="217497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8"/>
          <p:cNvSpPr/>
          <p:nvPr/>
        </p:nvSpPr>
        <p:spPr>
          <a:xfrm>
            <a:off x="5307497" y="1160936"/>
            <a:ext cx="496956" cy="209291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8"/>
          <p:cNvSpPr txBox="1"/>
          <p:nvPr/>
        </p:nvSpPr>
        <p:spPr>
          <a:xfrm>
            <a:off x="7018195" y="1155979"/>
            <a:ext cx="4596599" cy="5432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Non-Staffing Tab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shows how funds are allocated for non-staff items in the school. There is school-level flexibility for most of these items. The tab has columns for: 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en-US" sz="18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Recommended—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District’s recommended amount to spend on the line item. 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b="1" lang="en-US" sz="18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Allocation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This shows how much money has been allocated towards the line item.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b="1" lang="en-US" sz="18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Difference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—This shows the difference between the recommended amount and the allocation.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b="1" lang="en-US" sz="18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Notes: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principal must provide comments if there is a difference in what is Recommended and what is Allocated.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Principals and GO Teams will discuss the rationale for the notes section. </a:t>
            </a:r>
            <a:endParaRPr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8"/>
          <p:cNvSpPr txBox="1"/>
          <p:nvPr>
            <p:ph idx="12" type="sldNum"/>
          </p:nvPr>
        </p:nvSpPr>
        <p:spPr>
          <a:xfrm>
            <a:off x="9356655" y="64665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1" name="Google Shape;431;p28"/>
          <p:cNvSpPr txBox="1"/>
          <p:nvPr>
            <p:ph idx="11" type="ftr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9"/>
          <p:cNvSpPr txBox="1"/>
          <p:nvPr>
            <p:ph idx="4294967295" type="ftr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FY26 Budget Allocation</a:t>
            </a:r>
            <a:endParaRPr/>
          </a:p>
        </p:txBody>
      </p:sp>
      <p:sp>
        <p:nvSpPr>
          <p:cNvPr id="437" name="Google Shape;437;p29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8" name="Google Shape;4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575" y="504400"/>
            <a:ext cx="5157216" cy="599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1"/>
          <p:cNvSpPr txBox="1"/>
          <p:nvPr>
            <p:ph type="title"/>
          </p:nvPr>
        </p:nvSpPr>
        <p:spPr>
          <a:xfrm>
            <a:off x="210915" y="202369"/>
            <a:ext cx="8180412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Signature and Turnaround Fund Process Overview</a:t>
            </a:r>
            <a:endParaRPr/>
          </a:p>
        </p:txBody>
      </p:sp>
      <p:grpSp>
        <p:nvGrpSpPr>
          <p:cNvPr id="444" name="Google Shape;444;p31"/>
          <p:cNvGrpSpPr/>
          <p:nvPr/>
        </p:nvGrpSpPr>
        <p:grpSpPr>
          <a:xfrm>
            <a:off x="1223834" y="1373553"/>
            <a:ext cx="9468826" cy="4418045"/>
            <a:chOff x="467930" y="0"/>
            <a:chExt cx="9468826" cy="4418045"/>
          </a:xfrm>
        </p:grpSpPr>
        <p:sp>
          <p:nvSpPr>
            <p:cNvPr id="445" name="Google Shape;445;p31"/>
            <p:cNvSpPr/>
            <p:nvPr/>
          </p:nvSpPr>
          <p:spPr>
            <a:xfrm>
              <a:off x="467930" y="0"/>
              <a:ext cx="1711306" cy="71083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588935" y="610928"/>
              <a:ext cx="4311566" cy="636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1"/>
            <p:cNvSpPr txBox="1"/>
            <p:nvPr/>
          </p:nvSpPr>
          <p:spPr>
            <a:xfrm>
              <a:off x="588935" y="610928"/>
              <a:ext cx="4311566" cy="636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1" lang="en-US" sz="32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Overview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539223" y="1315202"/>
              <a:ext cx="4311566" cy="2931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1"/>
            <p:cNvSpPr txBox="1"/>
            <p:nvPr/>
          </p:nvSpPr>
          <p:spPr>
            <a:xfrm>
              <a:off x="539223" y="1315202"/>
              <a:ext cx="4311566" cy="2931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 Black"/>
                <a:buNone/>
              </a:pPr>
              <a:r>
                <a:rPr lang="en-US" sz="17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* 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district is piloting a zero-based budgeting (ZBB) process for Signature and Turnaround Program Funds this year.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 Black"/>
                <a:buNone/>
              </a:pPr>
              <a:r>
                <a:rPr lang="en-US" sz="17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* 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Zero-based budgeting (ZBB) is a budgeting process that </a:t>
              </a:r>
              <a:r>
                <a:rPr lang="en-US" sz="17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allocates funding based on program efficiency and necessity rather than budget history.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As opposed to traditional budgeting, no item is automatically included in the next budget.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 Black"/>
                <a:buNone/>
              </a:pPr>
              <a:r>
                <a:rPr lang="en-US" sz="17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* 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 such the </a:t>
              </a:r>
              <a:r>
                <a:rPr b="1" lang="en-US" sz="17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initial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allocation for these programs at all schools will be $0. </a:t>
              </a: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5625205" y="0"/>
              <a:ext cx="1509048" cy="90875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5625190" y="871333"/>
              <a:ext cx="4311566" cy="636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1"/>
            <p:cNvSpPr txBox="1"/>
            <p:nvPr/>
          </p:nvSpPr>
          <p:spPr>
            <a:xfrm>
              <a:off x="5625190" y="871333"/>
              <a:ext cx="4311566" cy="636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1" lang="en-US" sz="32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5555644" y="1486799"/>
              <a:ext cx="4311566" cy="2931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1"/>
            <p:cNvSpPr txBox="1"/>
            <p:nvPr/>
          </p:nvSpPr>
          <p:spPr>
            <a:xfrm>
              <a:off x="5555644" y="1486799"/>
              <a:ext cx="4311566" cy="2931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 Black"/>
                <a:buNone/>
              </a:pPr>
              <a:r>
                <a:rPr lang="en-US" sz="17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* 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Principals will develop proposed requests for the personnel and non-personnel they need to support the Signature and/or Turnaround Programs at their schools. 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0" lang="en-US" sz="17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* Principals will share and discuss their proposals and rationale for the proposals with their school GO Team for feedback.</a:t>
              </a:r>
              <a:r>
                <a:rPr lang="en-US" sz="17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 Black"/>
                <a:buNone/>
              </a:pPr>
              <a:r>
                <a:rPr lang="en-US" sz="17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* 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After discussing with their GO Team, principals will submit their request for review by January 31st.</a:t>
              </a:r>
              <a:r>
                <a:rPr lang="en-US" sz="17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Funding for these programs will be provided the week of February 3rd. </a:t>
              </a:r>
              <a:endParaRPr/>
            </a:p>
          </p:txBody>
        </p:sp>
      </p:grpSp>
      <p:sp>
        <p:nvSpPr>
          <p:cNvPr id="455" name="Google Shape;455;p31"/>
          <p:cNvSpPr txBox="1"/>
          <p:nvPr>
            <p:ph idx="12" type="sldNum"/>
          </p:nvPr>
        </p:nvSpPr>
        <p:spPr>
          <a:xfrm>
            <a:off x="9415539" y="64612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2"/>
          <p:cNvSpPr txBox="1"/>
          <p:nvPr>
            <p:ph type="title"/>
          </p:nvPr>
        </p:nvSpPr>
        <p:spPr>
          <a:xfrm>
            <a:off x="736896" y="121620"/>
            <a:ext cx="10718207" cy="60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 Black"/>
              <a:buNone/>
            </a:pPr>
            <a:r>
              <a:rPr lang="en-US" sz="2800"/>
              <a:t>Proposed FY26 Signature Program Fund Request</a:t>
            </a:r>
            <a:endParaRPr/>
          </a:p>
        </p:txBody>
      </p:sp>
      <p:sp>
        <p:nvSpPr>
          <p:cNvPr id="461" name="Google Shape;461;p32"/>
          <p:cNvSpPr txBox="1"/>
          <p:nvPr>
            <p:ph idx="4294967295" type="ftr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FY26 Budget Allocation</a:t>
            </a:r>
            <a:endParaRPr/>
          </a:p>
        </p:txBody>
      </p:sp>
      <p:sp>
        <p:nvSpPr>
          <p:cNvPr id="462" name="Google Shape;462;p32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3" name="Google Shape;4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825" y="1385247"/>
            <a:ext cx="10639425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3"/>
          <p:cNvSpPr txBox="1"/>
          <p:nvPr>
            <p:ph type="title"/>
          </p:nvPr>
        </p:nvSpPr>
        <p:spPr>
          <a:xfrm>
            <a:off x="363923" y="134955"/>
            <a:ext cx="10340519" cy="938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 Black"/>
              <a:buNone/>
            </a:pPr>
            <a:r>
              <a:rPr lang="en-US" sz="2800"/>
              <a:t>Proposed Rationale for </a:t>
            </a:r>
            <a:br>
              <a:rPr lang="en-US" sz="2800"/>
            </a:br>
            <a:r>
              <a:rPr lang="en-US" sz="2800"/>
              <a:t>FY26 Signature Program Fund Requests</a:t>
            </a:r>
            <a:endParaRPr/>
          </a:p>
        </p:txBody>
      </p:sp>
      <p:graphicFrame>
        <p:nvGraphicFramePr>
          <p:cNvPr id="469" name="Google Shape;469;p33"/>
          <p:cNvGraphicFramePr/>
          <p:nvPr/>
        </p:nvGraphicFramePr>
        <p:xfrm>
          <a:off x="1665136" y="10618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{23BF163A-3059-4E93-8725-C24EC43A881A}</a:tableStyleId>
              </a:tblPr>
              <a:tblGrid>
                <a:gridCol w="4023350"/>
                <a:gridCol w="4023350"/>
              </a:tblGrid>
              <a:tr h="59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FY26 Signature Program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Fund Request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Rationale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2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5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5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70" name="Google Shape;470;p33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1" name="Google Shape;471;p33"/>
          <p:cNvSpPr txBox="1"/>
          <p:nvPr>
            <p:ph idx="11" type="ftr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/>
          <p:nvPr>
            <p:ph type="title"/>
          </p:nvPr>
        </p:nvSpPr>
        <p:spPr>
          <a:xfrm>
            <a:off x="870820" y="685800"/>
            <a:ext cx="6742554" cy="3615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</a:pPr>
            <a:r>
              <a:rPr lang="en-US"/>
              <a:t>Action Items:</a:t>
            </a:r>
            <a:br>
              <a:rPr lang="en-US"/>
            </a:br>
            <a:r>
              <a:rPr lang="en-US" sz="4400"/>
              <a:t>Preparing for</a:t>
            </a:r>
            <a:br>
              <a:rPr lang="en-US" sz="4400"/>
            </a:br>
            <a:r>
              <a:rPr lang="en-US" sz="4400"/>
              <a:t>Budget Development</a:t>
            </a: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/>
          <p:nvPr>
            <p:ph idx="12" type="sldNum"/>
          </p:nvPr>
        </p:nvSpPr>
        <p:spPr>
          <a:xfrm>
            <a:off x="9377844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6"/>
          <p:cNvSpPr txBox="1"/>
          <p:nvPr>
            <p:ph type="title"/>
          </p:nvPr>
        </p:nvSpPr>
        <p:spPr>
          <a:xfrm>
            <a:off x="552768" y="308112"/>
            <a:ext cx="7599718" cy="8705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</a:pPr>
            <a:r>
              <a:rPr lang="en-US"/>
              <a:t>What’s Next?</a:t>
            </a:r>
            <a:endParaRPr/>
          </a:p>
        </p:txBody>
      </p:sp>
      <p:sp>
        <p:nvSpPr>
          <p:cNvPr id="477" name="Google Shape;477;p36"/>
          <p:cNvSpPr txBox="1"/>
          <p:nvPr/>
        </p:nvSpPr>
        <p:spPr>
          <a:xfrm>
            <a:off x="408749" y="1178643"/>
            <a:ext cx="9043366" cy="4943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27E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627E"/>
                </a:solidFill>
                <a:latin typeface="Arial"/>
                <a:ea typeface="Arial"/>
                <a:cs typeface="Arial"/>
                <a:sym typeface="Arial"/>
              </a:rPr>
              <a:t>February </a:t>
            </a:r>
            <a:endParaRPr b="1" i="0" sz="3200" u="none" cap="none" strike="noStrike">
              <a:solidFill>
                <a:srgbClr val="00627E"/>
              </a:solidFill>
              <a:highlight>
                <a:srgbClr val="FF00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GO Team Feedback Meeting(s) </a:t>
            </a:r>
            <a:r>
              <a:rPr b="1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February 14</a:t>
            </a:r>
            <a:r>
              <a:rPr b="0" baseline="3000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 b="0" i="0" sz="2400" u="none" cap="none" strike="noStrike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143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(i.e.-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 Team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votes</a:t>
            </a: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) on draft budget </a:t>
            </a:r>
            <a:r>
              <a:rPr b="1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February 14</a:t>
            </a:r>
            <a:r>
              <a:rPr b="0" baseline="3000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 b="0" i="0" sz="2400" u="none" cap="none" strike="noStrike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Cluster Superintendent Review (February 17-21)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HR Staffing Conferences (February 24– February 27)</a:t>
            </a:r>
            <a:endParaRPr/>
          </a:p>
          <a:p>
            <a:pPr indent="-342900" lvl="0" marL="342900" marR="0" rtl="0" algn="l">
              <a:lnSpc>
                <a:spcPct val="160000"/>
              </a:lnSpc>
              <a:spcBef>
                <a:spcPts val="750"/>
              </a:spcBef>
              <a:spcAft>
                <a:spcPts val="0"/>
              </a:spcAft>
              <a:buClr>
                <a:srgbClr val="00627E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627E"/>
                </a:solidFill>
                <a:latin typeface="Arial"/>
                <a:ea typeface="Arial"/>
                <a:cs typeface="Arial"/>
                <a:sym typeface="Arial"/>
              </a:rPr>
              <a:t>March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Final GO Team Approval Meeting (AFTER your school’s Staffing Conference and BEFORE Friday, March 14</a:t>
            </a:r>
            <a:r>
              <a:rPr b="0" baseline="3000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342900" lvl="2" marL="1143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(i.e.-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 Team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votes</a:t>
            </a: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) on final budget recommendation </a:t>
            </a:r>
            <a:r>
              <a:rPr b="1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March 14</a:t>
            </a:r>
            <a:endParaRPr/>
          </a:p>
          <a:p>
            <a:pPr indent="-225425" lvl="2" marL="1143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6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7"/>
          <p:cNvSpPr txBox="1"/>
          <p:nvPr>
            <p:ph type="title"/>
          </p:nvPr>
        </p:nvSpPr>
        <p:spPr>
          <a:xfrm>
            <a:off x="353985" y="184651"/>
            <a:ext cx="6400800" cy="64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485" name="Google Shape;48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7696" y="1252331"/>
            <a:ext cx="4763165" cy="3149272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7"/>
          <p:cNvSpPr txBox="1"/>
          <p:nvPr/>
        </p:nvSpPr>
        <p:spPr>
          <a:xfrm>
            <a:off x="3554385" y="5029199"/>
            <a:ext cx="490610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 for your time and attention.</a:t>
            </a:r>
            <a:endParaRPr/>
          </a:p>
        </p:txBody>
      </p:sp>
      <p:sp>
        <p:nvSpPr>
          <p:cNvPr id="487" name="Google Shape;487;p37"/>
          <p:cNvSpPr txBox="1"/>
          <p:nvPr>
            <p:ph idx="12" type="sldNum"/>
          </p:nvPr>
        </p:nvSpPr>
        <p:spPr>
          <a:xfrm>
            <a:off x="9247215" y="6382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8"/>
          <p:cNvSpPr txBox="1"/>
          <p:nvPr>
            <p:ph type="title"/>
          </p:nvPr>
        </p:nvSpPr>
        <p:spPr>
          <a:xfrm>
            <a:off x="1467168" y="695739"/>
            <a:ext cx="6400800" cy="3615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</a:pPr>
            <a:r>
              <a:rPr lang="en-US"/>
              <a:t>Information Items</a:t>
            </a:r>
            <a:endParaRPr/>
          </a:p>
        </p:txBody>
      </p:sp>
      <p:sp>
        <p:nvSpPr>
          <p:cNvPr id="494" name="Google Shape;494;p38"/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8"/>
          <p:cNvSpPr txBox="1"/>
          <p:nvPr>
            <p:ph idx="12" type="sldNum"/>
          </p:nvPr>
        </p:nvSpPr>
        <p:spPr>
          <a:xfrm>
            <a:off x="9377844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9"/>
          <p:cNvSpPr txBox="1"/>
          <p:nvPr>
            <p:ph type="title"/>
          </p:nvPr>
        </p:nvSpPr>
        <p:spPr>
          <a:xfrm>
            <a:off x="811184" y="621973"/>
            <a:ext cx="62754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Principal’s Report</a:t>
            </a:r>
            <a:endParaRPr/>
          </a:p>
        </p:txBody>
      </p:sp>
      <p:sp>
        <p:nvSpPr>
          <p:cNvPr id="501" name="Google Shape;501;p39"/>
          <p:cNvSpPr txBox="1"/>
          <p:nvPr>
            <p:ph idx="1" type="body"/>
          </p:nvPr>
        </p:nvSpPr>
        <p:spPr>
          <a:xfrm>
            <a:off x="532888" y="1608687"/>
            <a:ext cx="6275387" cy="3271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en-US" sz="3200"/>
              <a:t>CCRPI Results</a:t>
            </a:r>
            <a:endParaRPr/>
          </a:p>
        </p:txBody>
      </p:sp>
      <p:sp>
        <p:nvSpPr>
          <p:cNvPr id="502" name="Google Shape;502;p39"/>
          <p:cNvSpPr txBox="1"/>
          <p:nvPr>
            <p:ph idx="12" type="sldNum"/>
          </p:nvPr>
        </p:nvSpPr>
        <p:spPr>
          <a:xfrm>
            <a:off x="9378858" y="63988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0"/>
          <p:cNvSpPr txBox="1"/>
          <p:nvPr>
            <p:ph type="ctrTitle"/>
          </p:nvPr>
        </p:nvSpPr>
        <p:spPr>
          <a:xfrm>
            <a:off x="1695768" y="2176670"/>
            <a:ext cx="6424502" cy="14872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rial Black"/>
              <a:buNone/>
            </a:pPr>
            <a:r>
              <a:rPr lang="en-US"/>
              <a:t>Thank you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/>
          <p:nvPr>
            <p:ph type="title"/>
          </p:nvPr>
        </p:nvSpPr>
        <p:spPr>
          <a:xfrm>
            <a:off x="1467168" y="695739"/>
            <a:ext cx="6400800" cy="3615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</a:pPr>
            <a:r>
              <a:rPr lang="en-US"/>
              <a:t>Discussion Items</a:t>
            </a:r>
            <a:endParaRPr/>
          </a:p>
        </p:txBody>
      </p:sp>
      <p:sp>
        <p:nvSpPr>
          <p:cNvPr id="159" name="Google Shape;159;p4"/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 txBox="1"/>
          <p:nvPr>
            <p:ph idx="12" type="sldNum"/>
          </p:nvPr>
        </p:nvSpPr>
        <p:spPr>
          <a:xfrm>
            <a:off x="9377844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>
            <p:ph type="title"/>
          </p:nvPr>
        </p:nvSpPr>
        <p:spPr>
          <a:xfrm>
            <a:off x="811184" y="621973"/>
            <a:ext cx="6663042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Review &amp; Discuss FY26 GO Team Budget Meeting Schedule</a:t>
            </a:r>
            <a:endParaRPr/>
          </a:p>
        </p:txBody>
      </p:sp>
      <p:sp>
        <p:nvSpPr>
          <p:cNvPr id="167" name="Google Shape;167;p5"/>
          <p:cNvSpPr txBox="1"/>
          <p:nvPr>
            <p:ph idx="1" type="body"/>
          </p:nvPr>
        </p:nvSpPr>
        <p:spPr>
          <a:xfrm>
            <a:off x="1005011" y="2642357"/>
            <a:ext cx="6275387" cy="3271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To ensure alignment with the district's budget timeline, we need to review and potentially adjust our current budget meeting schedule. This will ensure timely submission of all required materials.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709054" y="459137"/>
            <a:ext cx="4126800" cy="41267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 txBox="1"/>
          <p:nvPr>
            <p:ph idx="12" type="sldNum"/>
          </p:nvPr>
        </p:nvSpPr>
        <p:spPr>
          <a:xfrm>
            <a:off x="9378858" y="63988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type="title"/>
          </p:nvPr>
        </p:nvSpPr>
        <p:spPr>
          <a:xfrm>
            <a:off x="353985" y="313859"/>
            <a:ext cx="920745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Overview of the FY26 GO Team Budget Process</a:t>
            </a:r>
            <a:endParaRPr/>
          </a:p>
        </p:txBody>
      </p:sp>
      <p:grpSp>
        <p:nvGrpSpPr>
          <p:cNvPr id="176" name="Google Shape;176;p6"/>
          <p:cNvGrpSpPr/>
          <p:nvPr/>
        </p:nvGrpSpPr>
        <p:grpSpPr>
          <a:xfrm>
            <a:off x="205553" y="1340774"/>
            <a:ext cx="10449353" cy="3414755"/>
            <a:chOff x="1741" y="112515"/>
            <a:chExt cx="10449353" cy="3414755"/>
          </a:xfrm>
        </p:grpSpPr>
        <p:sp>
          <p:nvSpPr>
            <p:cNvPr id="177" name="Google Shape;177;p6"/>
            <p:cNvSpPr/>
            <p:nvPr/>
          </p:nvSpPr>
          <p:spPr>
            <a:xfrm rot="5400000">
              <a:off x="240311" y="2223725"/>
              <a:ext cx="718610" cy="1195751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20357" y="2580997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120357" y="2580997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1                            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Update Strategic Plan &amp; Rank Priorities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996203" y="2135692"/>
              <a:ext cx="203685" cy="203685"/>
            </a:xfrm>
            <a:prstGeom prst="triangle">
              <a:avLst>
                <a:gd fmla="val 100000" name="adj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5400000">
              <a:off x="1561868" y="1896704"/>
              <a:ext cx="718610" cy="1195751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1441914" y="2253976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1441914" y="2253976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2 </a:t>
              </a:r>
              <a:r>
                <a:rPr b="0" i="0" lang="en-US" sz="14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Principals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Workshop   FY 26 Budget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January 15th </a:t>
              </a:r>
              <a:r>
                <a:rPr b="0" baseline="30000" i="0" lang="en-US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2317761" y="1808671"/>
              <a:ext cx="203685" cy="203685"/>
            </a:xfrm>
            <a:prstGeom prst="triangle">
              <a:avLst>
                <a:gd fmla="val 100000" name="adj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 rot="5400000">
              <a:off x="2883426" y="1569683"/>
              <a:ext cx="718610" cy="1195751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2763472" y="1926956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2763472" y="1926956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3              </a:t>
              </a:r>
              <a:r>
                <a:rPr b="0" i="0" lang="en-US" sz="14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 Team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        Budget Allocation Meeting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January 15th – </a:t>
              </a:r>
              <a:r>
                <a:rPr b="0" i="0" lang="en-US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January 31st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3639318" y="1481651"/>
              <a:ext cx="203685" cy="203685"/>
            </a:xfrm>
            <a:prstGeom prst="triangle">
              <a:avLst>
                <a:gd fmla="val 100000" name="adj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 rot="5400000">
              <a:off x="4204983" y="1182025"/>
              <a:ext cx="718610" cy="1195751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4078331" y="1550710"/>
              <a:ext cx="1203666" cy="1067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4078331" y="1550710"/>
              <a:ext cx="1203666" cy="1067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4        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4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Principals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Cluster Supt. Discussions</a:t>
              </a:r>
              <a:endParaRPr b="0" i="0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4960876" y="1093993"/>
              <a:ext cx="203685" cy="203685"/>
            </a:xfrm>
            <a:prstGeom prst="triangle">
              <a:avLst>
                <a:gd fmla="val 100000" name="adj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 rot="5400000">
              <a:off x="5526541" y="855005"/>
              <a:ext cx="718610" cy="1195751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5406587" y="1212277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5406587" y="1212277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Step 5</a:t>
              </a:r>
              <a:r>
                <a:rPr b="1" i="0" lang="en-US" sz="16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* </a:t>
              </a: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 Team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Feedback Mtg.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</a:t>
              </a:r>
              <a:r>
                <a:rPr b="0" i="0" lang="en-US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Early Feb. – Feb 14th</a:t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6282433" y="766972"/>
              <a:ext cx="203685" cy="203685"/>
            </a:xfrm>
            <a:prstGeom prst="triangle">
              <a:avLst>
                <a:gd fmla="val 100000" name="adj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5400000">
              <a:off x="6848098" y="527984"/>
              <a:ext cx="718610" cy="1195751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6752720" y="919303"/>
              <a:ext cx="109636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6752720" y="919303"/>
              <a:ext cx="109636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Step 6  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Cluster Supt. Review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February</a:t>
              </a:r>
              <a:r>
                <a:rPr b="0" i="0" lang="en-US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17th-21st</a:t>
              </a: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7603991" y="439951"/>
              <a:ext cx="203685" cy="203685"/>
            </a:xfrm>
            <a:prstGeom prst="triangle">
              <a:avLst>
                <a:gd fmla="val 100000" name="adj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5400000">
              <a:off x="8169656" y="200963"/>
              <a:ext cx="718610" cy="1195751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8058743" y="518691"/>
              <a:ext cx="1230309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6"/>
            <p:cNvSpPr txBox="1"/>
            <p:nvPr/>
          </p:nvSpPr>
          <p:spPr>
            <a:xfrm>
              <a:off x="8058743" y="518691"/>
              <a:ext cx="1230309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7               </a:t>
              </a:r>
              <a:r>
                <a:rPr b="0" i="0" lang="en-US" sz="14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Principals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HR Staffing Conferences Begin</a:t>
              </a:r>
              <a:endPara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Feb. 24th – Feb. 27th   </a:t>
              </a:r>
              <a:endPara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8925548" y="112931"/>
              <a:ext cx="203685" cy="203685"/>
            </a:xfrm>
            <a:prstGeom prst="triangle">
              <a:avLst>
                <a:gd fmla="val 100000" name="adj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5400000">
              <a:off x="9491214" y="-126056"/>
              <a:ext cx="718610" cy="1195751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9371562" y="177183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9371562" y="177183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8</a:t>
              </a:r>
              <a:r>
                <a:rPr b="1" i="0" lang="en-US" sz="16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*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</a:t>
              </a:r>
              <a:r>
                <a:rPr b="0" i="0" lang="en-US" sz="14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 Team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Final Budget Approval Meeting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Budgets Approved by  March 15th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8" name="Google Shape;20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0390" y="3538632"/>
            <a:ext cx="2231740" cy="273388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"/>
          <p:cNvSpPr/>
          <p:nvPr/>
        </p:nvSpPr>
        <p:spPr>
          <a:xfrm>
            <a:off x="1351722" y="5221739"/>
            <a:ext cx="7136702" cy="646331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Teams are encouraged to have ongoing conversations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GO Teams will need to take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 the budget at these meetings.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6"/>
          <p:cNvSpPr txBox="1"/>
          <p:nvPr>
            <p:ph idx="11" type="ftr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  <p:pic>
        <p:nvPicPr>
          <p:cNvPr descr="Image result for you are here" id="212" name="Google Shape;21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165" y="1856306"/>
            <a:ext cx="773966" cy="110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/>
          <p:nvPr>
            <p:ph type="title"/>
          </p:nvPr>
        </p:nvSpPr>
        <p:spPr>
          <a:xfrm>
            <a:off x="668979" y="168966"/>
            <a:ext cx="7756345" cy="1918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</a:pPr>
            <a:r>
              <a:rPr lang="en-US" sz="4400"/>
              <a:t>Action on GO Team Budget Meeting Calendar</a:t>
            </a:r>
            <a:endParaRPr/>
          </a:p>
        </p:txBody>
      </p:sp>
      <p:sp>
        <p:nvSpPr>
          <p:cNvPr id="219" name="Google Shape;219;p7"/>
          <p:cNvSpPr txBox="1"/>
          <p:nvPr/>
        </p:nvSpPr>
        <p:spPr>
          <a:xfrm>
            <a:off x="487018" y="2315818"/>
            <a:ext cx="8120269" cy="3021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will need to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take ACTION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(vote) to change our meeting calendar</a:t>
            </a:r>
            <a:r>
              <a:rPr b="1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if we need to change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our meetings to meet these deadlines: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Allocation Meeting: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now-Jan 31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Feedback Meeting: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before February 14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Approval Meeting: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after staffing conference and before Friday, March 14.</a:t>
            </a:r>
            <a:endParaRPr b="1" i="0" sz="2400" u="sng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/>
          <p:nvPr>
            <p:ph type="title"/>
          </p:nvPr>
        </p:nvSpPr>
        <p:spPr>
          <a:xfrm>
            <a:off x="1467168" y="695739"/>
            <a:ext cx="6400800" cy="3615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</a:pPr>
            <a:r>
              <a:rPr lang="en-US"/>
              <a:t>Budget Development</a:t>
            </a:r>
            <a:endParaRPr/>
          </a:p>
        </p:txBody>
      </p:sp>
      <p:sp>
        <p:nvSpPr>
          <p:cNvPr id="227" name="Google Shape;227;p8"/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8"/>
          <p:cNvSpPr txBox="1"/>
          <p:nvPr>
            <p:ph idx="12" type="sldNum"/>
          </p:nvPr>
        </p:nvSpPr>
        <p:spPr>
          <a:xfrm>
            <a:off x="9377844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"/>
          <p:cNvSpPr txBox="1"/>
          <p:nvPr>
            <p:ph type="title"/>
          </p:nvPr>
        </p:nvSpPr>
        <p:spPr>
          <a:xfrm>
            <a:off x="2363724" y="344424"/>
            <a:ext cx="8003286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rial Black"/>
              <a:buNone/>
            </a:pPr>
            <a:r>
              <a:rPr lang="en-US" sz="4800"/>
              <a:t>Norms</a:t>
            </a:r>
            <a:endParaRPr/>
          </a:p>
        </p:txBody>
      </p:sp>
      <p:sp>
        <p:nvSpPr>
          <p:cNvPr id="234" name="Google Shape;234;p9"/>
          <p:cNvSpPr txBox="1"/>
          <p:nvPr>
            <p:ph idx="12" type="sldNum"/>
          </p:nvPr>
        </p:nvSpPr>
        <p:spPr>
          <a:xfrm>
            <a:off x="11318053" y="6459855"/>
            <a:ext cx="7406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1472755" y="2046260"/>
            <a:ext cx="9785222" cy="3479854"/>
            <a:chOff x="133921" y="874685"/>
            <a:chExt cx="9785222" cy="3479854"/>
          </a:xfrm>
        </p:grpSpPr>
        <p:sp>
          <p:nvSpPr>
            <p:cNvPr id="236" name="Google Shape;236;p9"/>
            <p:cNvSpPr/>
            <p:nvPr/>
          </p:nvSpPr>
          <p:spPr>
            <a:xfrm>
              <a:off x="133921" y="874685"/>
              <a:ext cx="1295443" cy="1295443"/>
            </a:xfrm>
            <a:prstGeom prst="ellipse">
              <a:avLst/>
            </a:prstGeom>
            <a:solidFill>
              <a:srgbClr val="D0D0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405964" y="1146728"/>
              <a:ext cx="751357" cy="75135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706959" y="874685"/>
              <a:ext cx="3053544" cy="1295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1706959" y="874685"/>
              <a:ext cx="3053544" cy="1295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This is a meeting of the GO Team. Only members of the team may participate in the discussion. Any members of the public present are here to quietly observe.</a:t>
              </a: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5292561" y="874685"/>
              <a:ext cx="1295443" cy="1295443"/>
            </a:xfrm>
            <a:prstGeom prst="ellipse">
              <a:avLst/>
            </a:prstGeom>
            <a:solidFill>
              <a:srgbClr val="D0D0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564604" y="1146728"/>
              <a:ext cx="751357" cy="75135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65599" y="874685"/>
              <a:ext cx="3053544" cy="1295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6865599" y="874685"/>
              <a:ext cx="3053544" cy="1295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 will follow the agenda as noticed to the public and stay on task.</a:t>
              </a: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133921" y="3059096"/>
              <a:ext cx="1295443" cy="1295443"/>
            </a:xfrm>
            <a:prstGeom prst="ellipse">
              <a:avLst/>
            </a:prstGeom>
            <a:solidFill>
              <a:srgbClr val="D0D0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405964" y="3331139"/>
              <a:ext cx="751357" cy="75135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706959" y="3059096"/>
              <a:ext cx="3053544" cy="1295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 txBox="1"/>
            <p:nvPr/>
          </p:nvSpPr>
          <p:spPr>
            <a:xfrm>
              <a:off x="1706959" y="3059096"/>
              <a:ext cx="3053544" cy="1295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 invite and welcome contributions of every member and listen to each other.</a:t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292561" y="3059096"/>
              <a:ext cx="1295443" cy="1295443"/>
            </a:xfrm>
            <a:prstGeom prst="ellipse">
              <a:avLst/>
            </a:prstGeom>
            <a:solidFill>
              <a:srgbClr val="D0D0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564604" y="3331139"/>
              <a:ext cx="751357" cy="75135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6865599" y="3059096"/>
              <a:ext cx="3053544" cy="1295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6865599" y="3059096"/>
              <a:ext cx="3053544" cy="1295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 will respect all ideas and assume good intentions.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Budget Allocation">
      <a:dk1>
        <a:srgbClr val="000000"/>
      </a:dk1>
      <a:lt1>
        <a:srgbClr val="0083A9"/>
      </a:lt1>
      <a:dk2>
        <a:srgbClr val="0083A9"/>
      </a:dk2>
      <a:lt2>
        <a:srgbClr val="E7E6E6"/>
      </a:lt2>
      <a:accent1>
        <a:srgbClr val="F3CF45"/>
      </a:accent1>
      <a:accent2>
        <a:srgbClr val="DA7B22"/>
      </a:accent2>
      <a:accent3>
        <a:srgbClr val="595B5D"/>
      </a:accent3>
      <a:accent4>
        <a:srgbClr val="A92A91"/>
      </a:accent4>
      <a:accent5>
        <a:srgbClr val="0083A9"/>
      </a:accent5>
      <a:accent6>
        <a:srgbClr val="159839"/>
      </a:accent6>
      <a:hlink>
        <a:srgbClr val="A92A91"/>
      </a:hlink>
      <a:folHlink>
        <a:srgbClr val="1598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2025-01-17T15:08:01Z</dcterms:created>
  <dc:creator>Jacobi, Diane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0x0101007A977F1402712049B4BB4CDB1A03C7C8</vt:lpwstr>
  </property>
  <property fmtid="{D5CDD505-2E9C-101B-9397-08002B2CF9AE}" pid="3" name="MediaServiceImageTags">
    <vt:lpwstr/>
  </property>
</Properties>
</file>